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669075" cy="9775825"/>
  <p:embeddedFontLst>
    <p:embeddedFont>
      <p:font typeface="Tahom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bold.fntdata"/><Relationship Id="rId25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250" cy="48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8250" y="0"/>
            <a:ext cx="2889250" cy="48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285287"/>
            <a:ext cx="2889250" cy="488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8250" y="9285287"/>
            <a:ext cx="2889250" cy="488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6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9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1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8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 txBox="1"/>
          <p:nvPr>
            <p:ph idx="1" type="body"/>
          </p:nvPr>
        </p:nvSpPr>
        <p:spPr>
          <a:xfrm>
            <a:off x="666750" y="4643437"/>
            <a:ext cx="5335587" cy="43989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892175" y="733425"/>
            <a:ext cx="4884737" cy="36655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rtl="0" algn="l">
              <a:spcBef>
                <a:spcPts val="360"/>
              </a:spcBef>
              <a:spcAft>
                <a:spcPts val="0"/>
              </a:spcAft>
              <a:buSzPts val="216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2pPr>
            <a:lvl3pPr indent="-365760" lvl="2" marL="1371600" rtl="0" algn="l">
              <a:spcBef>
                <a:spcPts val="360"/>
              </a:spcBef>
              <a:spcAft>
                <a:spcPts val="0"/>
              </a:spcAft>
              <a:buSzPts val="216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4pPr>
            <a:lvl5pPr indent="-320039" lvl="4" marL="2286000" rtl="0" algn="l">
              <a:spcBef>
                <a:spcPts val="360"/>
              </a:spcBef>
              <a:spcAft>
                <a:spcPts val="0"/>
              </a:spcAft>
              <a:buSzPts val="1440"/>
              <a:buChar char="○"/>
              <a:defRPr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indent="-320040" lvl="7" marL="3657600" rtl="0" algn="l">
              <a:spcBef>
                <a:spcPts val="360"/>
              </a:spcBef>
              <a:spcAft>
                <a:spcPts val="0"/>
              </a:spcAft>
              <a:buSzPts val="1440"/>
              <a:buChar char="○"/>
              <a:defRPr/>
            </a:lvl8pPr>
            <a:lvl9pPr indent="-320040" lvl="8" marL="4114800" rtl="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41960" lvl="0" marL="457200" rtl="0" algn="l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Char char="●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/>
            </a:lvl2pPr>
            <a:lvl3pPr indent="-381000" lvl="2" marL="1371600" rtl="0" algn="l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Char char="■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4pPr>
            <a:lvl5pPr indent="-320039" lvl="4" marL="2286000" rtl="0" algn="l">
              <a:spcBef>
                <a:spcPts val="360"/>
              </a:spcBef>
              <a:spcAft>
                <a:spcPts val="0"/>
              </a:spcAft>
              <a:buSzPts val="1440"/>
              <a:buChar char="○"/>
              <a:defRPr sz="18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 sz="1800"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7pPr>
            <a:lvl8pPr indent="-320040" lvl="7" marL="3657600" rtl="0" algn="l">
              <a:spcBef>
                <a:spcPts val="360"/>
              </a:spcBef>
              <a:spcAft>
                <a:spcPts val="0"/>
              </a:spcAft>
              <a:buSzPts val="1440"/>
              <a:buChar char="○"/>
              <a:defRPr sz="1800"/>
            </a:lvl8pPr>
            <a:lvl9pPr indent="-320040" lvl="8" marL="4114800" rtl="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 sz="1800"/>
            </a:lvl9pPr>
          </a:lstStyle>
          <a:p/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41960" lvl="0" marL="457200" rtl="0" algn="l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Char char="●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/>
            </a:lvl2pPr>
            <a:lvl3pPr indent="-381000" lvl="2" marL="1371600" rtl="0" algn="l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Char char="■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4pPr>
            <a:lvl5pPr indent="-320039" lvl="4" marL="2286000" rtl="0" algn="l">
              <a:spcBef>
                <a:spcPts val="360"/>
              </a:spcBef>
              <a:spcAft>
                <a:spcPts val="0"/>
              </a:spcAft>
              <a:buSzPts val="1440"/>
              <a:buChar char="○"/>
              <a:defRPr sz="1800"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 sz="1800"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7pPr>
            <a:lvl8pPr indent="-320040" lvl="7" marL="3657600" rtl="0" algn="l">
              <a:spcBef>
                <a:spcPts val="360"/>
              </a:spcBef>
              <a:spcAft>
                <a:spcPts val="0"/>
              </a:spcAft>
              <a:buSzPts val="1440"/>
              <a:buChar char="○"/>
              <a:defRPr sz="1800"/>
            </a:lvl8pPr>
            <a:lvl9pPr indent="-320040" lvl="8" marL="4114800" rtl="0" algn="l">
              <a:spcBef>
                <a:spcPts val="360"/>
              </a:spcBef>
              <a:spcAft>
                <a:spcPts val="0"/>
              </a:spcAft>
              <a:buSzPts val="1440"/>
              <a:buChar char="■"/>
              <a:defRPr sz="1800"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oygarden.kommune.no/tranevagenungdomsskule/tenester/praktisk-informasjon/fag/valfag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Martha.listou@oygarden.kommune.no" TargetMode="External"/><Relationship Id="rId4" Type="http://schemas.openxmlformats.org/officeDocument/2006/relationships/hyperlink" Target="mailto:Rune.golf@oygarden.kommune.no" TargetMode="External"/><Relationship Id="rId5" Type="http://schemas.openxmlformats.org/officeDocument/2006/relationships/hyperlink" Target="mailto:Grethe.algroy@oygarden.kommune.no" TargetMode="External"/><Relationship Id="rId6" Type="http://schemas.openxmlformats.org/officeDocument/2006/relationships/hyperlink" Target="mailto:Grethe.algroy@oygarden.kommune.no" TargetMode="External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anevågen-3426"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85812"/>
            <a:ext cx="9144000" cy="607218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468312" y="188912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1" i="0" lang="en-US" sz="4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VELKOMMEN TIL </a:t>
            </a:r>
            <a:br>
              <a:rPr b="1" i="0" lang="en-US" sz="4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40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TRANEVÅGEN UNGDOMSSKULE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468312" y="260350"/>
            <a:ext cx="8229600" cy="9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Konsekvensar av val: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23850" y="1236550"/>
            <a:ext cx="8712300" cy="52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512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b="0" i="0" lang="en-US" sz="65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Framandspråk på u.skulen:                       </a:t>
            </a:r>
            <a:endParaRPr sz="65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44307"/>
              <a:buFont typeface="Tahoma"/>
              <a:buNone/>
            </a:pPr>
            <a:r>
              <a:rPr b="0" i="0" lang="en-US" sz="65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- Same språk på vgs: 2 år med framandspråk -ferdig 2.året</a:t>
            </a:r>
            <a:endParaRPr b="0" i="0" sz="65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44307"/>
              <a:buFont typeface="Tahoma"/>
              <a:buNone/>
            </a:pPr>
            <a:r>
              <a:t/>
            </a:r>
            <a:endParaRPr b="0" i="0" sz="65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512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lang="en-US" sz="6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Alf eller nytt språk på vgs: </a:t>
            </a:r>
            <a:endParaRPr sz="6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Framandspråk i alle 3 åra på vgs. </a:t>
            </a:r>
            <a:r>
              <a:rPr b="0" i="0" lang="en-US" sz="65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endParaRPr b="0" i="0" sz="65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700" lvl="0" marL="9144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-"/>
            </a:pPr>
            <a:r>
              <a:rPr b="0" i="0" lang="en-US" sz="65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vil det redusere høve til å velje programfag på v.g 3.året.</a:t>
            </a:r>
            <a:endParaRPr sz="65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ct val="44307"/>
              <a:buFont typeface="Tahoma"/>
              <a:buNone/>
            </a:pPr>
            <a:r>
              <a:t/>
            </a:r>
            <a:endParaRPr b="0" i="0" sz="65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512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•"/>
            </a:pPr>
            <a:r>
              <a:rPr b="0" i="0" lang="en-US" sz="65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Dei som skal gå på yrkesfag har kun engelsk som framandspråk på v.g.skule</a:t>
            </a:r>
            <a:endParaRPr sz="65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36923"/>
              <a:buFont typeface="Tahoma"/>
              <a:buNone/>
            </a:pPr>
            <a:r>
              <a:t/>
            </a:r>
            <a:endParaRPr b="0" i="0" sz="65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36923"/>
              <a:buFont typeface="Tahoma"/>
              <a:buNone/>
            </a:pPr>
            <a:r>
              <a:rPr b="0" i="0" lang="en-US" sz="65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Meir info: www.fremmedspraksenteret.no</a:t>
            </a:r>
            <a:endParaRPr sz="6500">
              <a:solidFill>
                <a:schemeClr val="dk1"/>
              </a:solidFill>
            </a:endParaRPr>
          </a:p>
          <a:p>
            <a:pPr indent="-91440" lvl="0" marL="342900" rtl="0" algn="l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hlink"/>
              </a:buClr>
              <a:buSzPct val="119999"/>
              <a:buFont typeface="Tahoma"/>
              <a:buNone/>
            </a:pPr>
            <a:r>
              <a:t/>
            </a:r>
            <a:endParaRPr b="0" i="0" sz="33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91440" lvl="0" marL="342900" rtl="0" algn="l">
              <a:spcBef>
                <a:spcPts val="660"/>
              </a:spcBef>
              <a:spcAft>
                <a:spcPts val="0"/>
              </a:spcAft>
              <a:buSzPct val="119999"/>
              <a:buFont typeface="Tahoma"/>
              <a:buNone/>
            </a:pPr>
            <a:r>
              <a:t/>
            </a:r>
            <a:endParaRPr b="0" i="0" sz="33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Kva tilvalsfag skal eleven velje?</a:t>
            </a:r>
            <a:endParaRPr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457200" y="1545775"/>
            <a:ext cx="8229600" cy="49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Samtal med eleven om dei ulike alternativa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Fleire teorifag el ha eit praktisk retta fag i løpet av veka?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1" i="0" lang="en-US" sz="3200" u="none">
                <a:solidFill>
                  <a:schemeClr val="dk1"/>
                </a:solidFill>
              </a:rPr>
              <a:t>Utfordrande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å byte midt i utdanningsløpet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Gje </a:t>
            </a:r>
            <a:r>
              <a:rPr b="0" i="0" lang="en-US" sz="32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skriftleg beskjed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til skulen om det skulle vere noko ifht desse faga, </a:t>
            </a:r>
            <a:r>
              <a:rPr b="1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frist i løpet av første halvdel av 8.trinn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Valfag </a:t>
            </a:r>
            <a:br>
              <a:rPr b="0" i="0" lang="en-US" sz="4400" u="none"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457200" y="1153875"/>
            <a:ext cx="8229600" cy="55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28041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Tahoma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Natur og friluftsliv </a:t>
            </a:r>
            <a:endParaRPr>
              <a:solidFill>
                <a:schemeClr val="dk1"/>
              </a:solidFill>
            </a:endParaRPr>
          </a:p>
          <a:p>
            <a:pPr indent="-328041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Tahoma"/>
              <a:buChar char="•"/>
            </a:pPr>
            <a:r>
              <a:rPr lang="en-US" sz="2600">
                <a:solidFill>
                  <a:schemeClr val="dk1"/>
                </a:solidFill>
              </a:rPr>
              <a:t>Internasjonalt samarbeid</a:t>
            </a:r>
            <a:endParaRPr>
              <a:solidFill>
                <a:schemeClr val="dk1"/>
              </a:solidFill>
            </a:endParaRPr>
          </a:p>
          <a:p>
            <a:pPr indent="-328041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Tahoma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Fysisk aktivitet og helse</a:t>
            </a:r>
            <a:endParaRPr>
              <a:solidFill>
                <a:schemeClr val="dk1"/>
              </a:solidFill>
            </a:endParaRPr>
          </a:p>
          <a:p>
            <a:pPr indent="-328041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Tahoma"/>
              <a:buChar char="•"/>
            </a:pPr>
            <a:r>
              <a:rPr lang="en-US" sz="2600">
                <a:solidFill>
                  <a:schemeClr val="dk1"/>
                </a:solidFill>
              </a:rPr>
              <a:t>Produksjon for </a:t>
            </a:r>
            <a:r>
              <a:rPr b="0" i="0" lang="en-US" sz="2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scene</a:t>
            </a:r>
            <a:endParaRPr>
              <a:solidFill>
                <a:schemeClr val="dk1"/>
              </a:solidFill>
            </a:endParaRPr>
          </a:p>
          <a:p>
            <a:pPr indent="-328041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Tahoma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Programmering</a:t>
            </a:r>
            <a:endParaRPr>
              <a:solidFill>
                <a:schemeClr val="dk1"/>
              </a:solidFill>
            </a:endParaRPr>
          </a:p>
          <a:p>
            <a:pPr indent="-328041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Tahoma"/>
              <a:buChar char="•"/>
            </a:pPr>
            <a:r>
              <a:rPr lang="en-US" sz="2600">
                <a:solidFill>
                  <a:schemeClr val="dk1"/>
                </a:solidFill>
              </a:rPr>
              <a:t>Praktisk handverksfag</a:t>
            </a:r>
            <a:endParaRPr>
              <a:solidFill>
                <a:schemeClr val="dk1"/>
              </a:solidFill>
            </a:endParaRPr>
          </a:p>
          <a:p>
            <a:pPr indent="-328041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Tahoma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Design </a:t>
            </a:r>
            <a:endParaRPr>
              <a:solidFill>
                <a:schemeClr val="dk1"/>
              </a:solidFill>
            </a:endParaRPr>
          </a:p>
          <a:p>
            <a:pPr indent="-328041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Tahoma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Produksjon av varer og tenester</a:t>
            </a:r>
            <a:endParaRPr b="0" i="0" sz="2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97497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>
                <a:solidFill>
                  <a:schemeClr val="dk1"/>
                </a:solidFill>
              </a:rPr>
              <a:t>Innsats for andre </a:t>
            </a:r>
            <a:r>
              <a:rPr b="1" lang="en-US" sz="2600">
                <a:solidFill>
                  <a:schemeClr val="dk1"/>
                </a:solidFill>
              </a:rPr>
              <a:t>-kun for 9. og 10. trinn</a:t>
            </a:r>
            <a:endParaRPr b="1" sz="2600">
              <a:solidFill>
                <a:schemeClr val="dk1"/>
              </a:solidFill>
            </a:endParaRPr>
          </a:p>
          <a:p>
            <a:pPr indent="-14478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None/>
            </a:pPr>
            <a:r>
              <a:rPr lang="en-US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Sjekk ut </a:t>
            </a:r>
            <a:r>
              <a:rPr b="1" lang="en-US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skulen si heimeside</a:t>
            </a:r>
            <a:r>
              <a:rPr lang="en-US" sz="2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for meir info: </a:t>
            </a: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4478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None/>
            </a:pPr>
            <a:r>
              <a:rPr lang="en-US" sz="260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https://www.oygarden.kommune.no/tranevagenungdomsskule/tenester/praktisk-informasjon/fag/valfag/</a:t>
            </a: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4478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Tahoma"/>
              <a:buNone/>
            </a:pPr>
            <a:r>
              <a:t/>
            </a: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Utdanningsval</a:t>
            </a:r>
            <a:endParaRPr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Fag utan karakter alle år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Hovudvekt 9. og 10.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Jobbskyggedag 8. trinn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Arbeidsveke, open dag og informasjonsbesøk 9. trinn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Hospitering, skulebesøk, yrkesmesse, samtale med rådgivar 10. trinn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Vurdering</a:t>
            </a:r>
            <a:endParaRPr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457200" y="1905000"/>
            <a:ext cx="8229600" cy="4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Med og utan karakter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Utviklingssamtale og elevsamtale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Undervegvurdering og sluttvurdering</a:t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Halvårsvurdering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Fagvurdering og vurdering av anna utvikling</a:t>
            </a:r>
            <a:endParaRPr>
              <a:solidFill>
                <a:schemeClr val="dk1"/>
              </a:solidFill>
            </a:endParaRPr>
          </a:p>
          <a:p>
            <a:pPr indent="-99059" lvl="0" marL="342900" rtl="0" algn="l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Karaktergjeving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Berre halvårsvurdering med karakter er pålagt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Ofte forsvinn meldingane frå lærar under karakteren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 tonar ned karakterbruken - for å fokusere på framovermeldinga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Karakter på større prøvar / innleveringar</a:t>
            </a:r>
            <a:endParaRPr>
              <a:solidFill>
                <a:schemeClr val="dk1"/>
              </a:solidFill>
            </a:endParaRPr>
          </a:p>
          <a:p>
            <a:pPr indent="-9905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Rådgjevarkorps</a:t>
            </a:r>
            <a:endParaRPr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Spesialpedagogisk rådgjevar: Herdis Reksten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Sosialpedagogisk rådgjevar: Evy Gjengedal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Migrasjonsrådgjevar: May Gunn Heimak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Utdanningsrådgjevar: Ingrid Larsen</a:t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525" y="4486975"/>
            <a:ext cx="4789700" cy="1839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ahoma"/>
              <a:buNone/>
            </a:pP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Miljøavdelinga</a:t>
            </a:r>
            <a:br>
              <a:rPr b="0" i="0" lang="en-US" sz="4400" u="none"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Ta vare på heile eleven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Psykososialt miljø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Treffrommet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Kantina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MOT-elevar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400" y="2177150"/>
            <a:ext cx="4071250" cy="30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Skulehelsetenesta</a:t>
            </a:r>
            <a:endParaRPr/>
          </a:p>
        </p:txBody>
      </p:sp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Helsesjukepleiar Anette Ringheim</a:t>
            </a:r>
            <a:endParaRPr>
              <a:solidFill>
                <a:schemeClr val="dk1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Skulelege: </a:t>
            </a:r>
            <a:r>
              <a:rPr lang="en-US" sz="3200">
                <a:solidFill>
                  <a:schemeClr val="dk1"/>
                </a:solidFill>
              </a:rPr>
              <a:t>Mariell Fredbo</a:t>
            </a:r>
            <a:endParaRPr sz="3200">
              <a:solidFill>
                <a:schemeClr val="dk1"/>
              </a:solidFill>
            </a:endParaRPr>
          </a:p>
          <a:p>
            <a:pPr indent="-9905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200" y="4071250"/>
            <a:ext cx="2801275" cy="24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TA KONTAKT MED OSS</a:t>
            </a:r>
            <a:endParaRPr/>
          </a:p>
        </p:txBody>
      </p:sp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457200" y="1905000"/>
            <a:ext cx="8229600" cy="4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Martha.listou@oygarden.kommune.no</a:t>
            </a:r>
            <a:endParaRPr>
              <a:solidFill>
                <a:schemeClr val="dk1"/>
              </a:solidFill>
            </a:endParaRPr>
          </a:p>
          <a:p>
            <a:pPr indent="-30226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Char char="•"/>
            </a:pPr>
            <a:r>
              <a:rPr lang="en-US" sz="32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Rune.golf@oygarden.kommune.no</a:t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Grethe.algroy@oygarden.kommune.no</a:t>
            </a:r>
            <a:endParaRPr>
              <a:solidFill>
                <a:schemeClr val="dk1"/>
              </a:solidFill>
            </a:endParaRPr>
          </a:p>
          <a:p>
            <a:pPr indent="-9905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None/>
            </a:pPr>
            <a:r>
              <a:t/>
            </a:r>
            <a:endParaRPr b="0" i="0" sz="320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pic>
        <p:nvPicPr>
          <p:cNvPr id="188" name="Google Shape;18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2750" y="4049475"/>
            <a:ext cx="3526975" cy="248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Skuleleiinga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Rektor: Rune Golf</a:t>
            </a:r>
            <a:endParaRPr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Avdelingsleiarar</a:t>
            </a:r>
            <a:endParaRPr>
              <a:solidFill>
                <a:srgbClr val="000000"/>
              </a:solidFill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–"/>
            </a:pPr>
            <a:r>
              <a:rPr b="0" i="0" lang="en-US" sz="3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8.trinn: </a:t>
            </a:r>
            <a:r>
              <a:rPr lang="en-US" sz="3400">
                <a:solidFill>
                  <a:srgbClr val="000000"/>
                </a:solidFill>
              </a:rPr>
              <a:t>Martha Helen Listou</a:t>
            </a:r>
            <a:endParaRPr sz="3400">
              <a:solidFill>
                <a:srgbClr val="000000"/>
              </a:solidFill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–"/>
            </a:pPr>
            <a:r>
              <a:rPr b="0" i="0" lang="en-US" sz="3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9.trinn: </a:t>
            </a:r>
            <a:r>
              <a:rPr lang="en-US" sz="3400">
                <a:solidFill>
                  <a:srgbClr val="000000"/>
                </a:solidFill>
              </a:rPr>
              <a:t>Vidar Steffensen</a:t>
            </a:r>
            <a:endParaRPr sz="3400">
              <a:solidFill>
                <a:srgbClr val="000000"/>
              </a:solidFill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ahoma"/>
              <a:buChar char="–"/>
            </a:pPr>
            <a:r>
              <a:rPr b="0" i="0" lang="en-US" sz="3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10.trinn: </a:t>
            </a:r>
            <a:r>
              <a:rPr lang="en-US" sz="3400">
                <a:solidFill>
                  <a:srgbClr val="000000"/>
                </a:solidFill>
              </a:rPr>
              <a:t>Kjersti Hatletun</a:t>
            </a:r>
            <a:endParaRPr b="0" i="0" sz="3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295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None/>
            </a:pPr>
            <a:r>
              <a:t/>
            </a:r>
            <a:endParaRPr b="0" i="0" sz="3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Overgang frå barneskule til oss: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Viktig med eit tett og godt samarbeid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Stort puslespel</a:t>
            </a:r>
            <a:r>
              <a:rPr lang="en-US">
                <a:solidFill>
                  <a:schemeClr val="dk1"/>
                </a:solidFill>
              </a:rPr>
              <a:t>: 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 barneskular avleverer elevar til Tranevågen u.skule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Ove</a:t>
            </a: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rføringsmøter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me</a:t>
            </a:r>
            <a:r>
              <a:rPr lang="en-US" sz="3200">
                <a:solidFill>
                  <a:schemeClr val="dk1"/>
                </a:solidFill>
              </a:rPr>
              <a:t>llom skulane</a:t>
            </a:r>
            <a:endParaRPr sz="32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Besøksdag for elevane </a:t>
            </a:r>
            <a:r>
              <a:rPr lang="en-US" sz="3200">
                <a:solidFill>
                  <a:schemeClr val="dk1"/>
                </a:solidFill>
              </a:rPr>
              <a:t>i juni</a:t>
            </a:r>
            <a:endParaRPr sz="32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Foreldremøte til hausten klassevis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MC900360826[1]"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4337" y="4762950"/>
            <a:ext cx="1666876" cy="19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omic Sans MS"/>
              <a:buNone/>
            </a:pPr>
            <a:r>
              <a:rPr b="0" i="0" lang="en-US" sz="4400" u="none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8. TRINN 2</a:t>
            </a:r>
            <a:r>
              <a:rPr lang="en-US" sz="4400">
                <a:latin typeface="Tahoma"/>
                <a:ea typeface="Tahoma"/>
                <a:cs typeface="Tahoma"/>
                <a:sym typeface="Tahoma"/>
              </a:rPr>
              <a:t>023</a:t>
            </a: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-20</a:t>
            </a:r>
            <a:r>
              <a:rPr lang="en-US" sz="4400">
                <a:latin typeface="Tahoma"/>
                <a:ea typeface="Tahoma"/>
                <a:cs typeface="Tahoma"/>
                <a:sym typeface="Tahoma"/>
              </a:rPr>
              <a:t>24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457250" y="1905000"/>
            <a:ext cx="8229600" cy="4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4384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 klassar</a:t>
            </a:r>
            <a:endParaRPr>
              <a:solidFill>
                <a:schemeClr val="dk1"/>
              </a:solidFill>
            </a:endParaRPr>
          </a:p>
          <a:p>
            <a:pPr indent="-24384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kontaktlærarar per klasse</a:t>
            </a:r>
            <a:endParaRPr>
              <a:solidFill>
                <a:schemeClr val="dk1"/>
              </a:solidFill>
            </a:endParaRPr>
          </a:p>
          <a:p>
            <a:pPr indent="-24384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Alle har rett på tilpassingar ut frå føresetnader</a:t>
            </a:r>
            <a:endParaRPr>
              <a:solidFill>
                <a:schemeClr val="dk1"/>
              </a:solidFill>
            </a:endParaRPr>
          </a:p>
          <a:p>
            <a:pPr indent="-24384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På tvers av trinna alle valfag utanom trinnvis i Fysisk aktivitet og helse</a:t>
            </a:r>
            <a:endParaRPr>
              <a:solidFill>
                <a:schemeClr val="dk1"/>
              </a:solidFill>
            </a:endParaRPr>
          </a:p>
          <a:p>
            <a:pPr indent="-24384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Læringsplan / periodeplan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MC900089056[1]" id="92" name="Google Shape;9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950" y="1484312"/>
            <a:ext cx="1590675" cy="18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457200" y="335625"/>
            <a:ext cx="80772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Avdelingar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8.trinn:</a:t>
            </a: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5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klasser</a:t>
            </a: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1.etg.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9.trinn: 5 klasse</a:t>
            </a: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 2.etg.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10.trinn: 5 klasse</a:t>
            </a: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 2.etg.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Innføringsgrupper for minoritetsspråklege elevar</a:t>
            </a:r>
            <a:endParaRPr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Forsterka spesialpedagogisk avdeling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457200" y="292100"/>
            <a:ext cx="8229600" cy="16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Tahoma"/>
              <a:buNone/>
            </a:pPr>
            <a:br>
              <a:rPr b="0" i="0" lang="en-US" sz="36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lang="en-US" sz="3600"/>
              <a:t>Tilvalsfag</a:t>
            </a:r>
            <a:br>
              <a:rPr b="1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000" u="none"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b="0" i="0" lang="en-US" sz="3200" u="none">
                <a:latin typeface="Tahoma"/>
                <a:ea typeface="Tahoma"/>
                <a:cs typeface="Tahoma"/>
                <a:sym typeface="Tahoma"/>
              </a:rPr>
              <a:t>Framandspråk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12500"/>
              <a:buFont typeface="Tahoma"/>
              <a:buNone/>
            </a:pPr>
            <a:r>
              <a:rPr lang="en-US" sz="3200"/>
              <a:t>-</a:t>
            </a:r>
            <a:r>
              <a:rPr b="0" i="0" lang="en-US" sz="3200" u="none">
                <a:latin typeface="Tahoma"/>
                <a:ea typeface="Tahoma"/>
                <a:cs typeface="Tahoma"/>
                <a:sym typeface="Tahoma"/>
              </a:rPr>
              <a:t>Arbeidslivsfag</a:t>
            </a:r>
            <a:br>
              <a:rPr b="0" i="0" lang="en-US" sz="3200" u="none"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40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457200" y="1905000"/>
            <a:ext cx="8229600" cy="44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Valet skal gjelde for 8.-10.klasse</a:t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4384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Karakteren på 10.trinn tel ved opptak til v.g.skule</a:t>
            </a:r>
            <a:endParaRPr>
              <a:solidFill>
                <a:schemeClr val="dk1"/>
              </a:solidFill>
            </a:endParaRPr>
          </a:p>
          <a:p>
            <a:pPr indent="-24384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Faget kan bli trekt ut til munnleg eksamen i 10.kl.</a:t>
            </a:r>
            <a:endParaRPr>
              <a:solidFill>
                <a:schemeClr val="dk1"/>
              </a:solidFill>
            </a:endParaRPr>
          </a:p>
          <a:p>
            <a:pPr indent="-99059" lvl="0" marL="342900" rtl="0" algn="l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b="0" i="0" lang="en-US" sz="4000" u="none">
                <a:latin typeface="Tahoma"/>
                <a:ea typeface="Tahoma"/>
                <a:cs typeface="Tahoma"/>
                <a:sym typeface="Tahoma"/>
              </a:rPr>
              <a:t>Tranevågen ungdomsskule tilbyr følgjande fag hausten 20</a:t>
            </a:r>
            <a:r>
              <a:rPr lang="en-US" sz="4000"/>
              <a:t>23</a:t>
            </a:r>
            <a:r>
              <a:rPr b="0" i="0" lang="en-US" sz="4000" u="none">
                <a:latin typeface="Tahoma"/>
                <a:ea typeface="Tahoma"/>
                <a:cs typeface="Tahoma"/>
                <a:sym typeface="Tahoma"/>
              </a:rPr>
              <a:t>: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457200" y="1905000"/>
            <a:ext cx="4038600" cy="433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20"/>
              <a:buFont typeface="Tahoma"/>
              <a:buNone/>
            </a:pPr>
            <a:r>
              <a:rPr b="0" i="0" lang="en-US" sz="36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Framandspråk: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Tysk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Fransk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Spansk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29540" lvl="0" marL="342900" rtl="0" algn="l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20"/>
              <a:buFont typeface="Tahoma"/>
              <a:buNone/>
            </a:pPr>
            <a:r>
              <a:rPr b="0" i="0" lang="en-US" sz="36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Fordjupingsfag: </a:t>
            </a:r>
            <a:endParaRPr>
              <a:solidFill>
                <a:schemeClr val="dk1"/>
              </a:solidFill>
            </a:endParaRPr>
          </a:p>
          <a:p>
            <a:pPr indent="-213359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Tahom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Engelsk fordjuping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3360"/>
              <a:buFont typeface="Tahom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29540" lvl="0" marL="342900" rtl="0" algn="l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j0297749" id="112" name="Google Shape;1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687" y="4868862"/>
            <a:ext cx="1490662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sng">
                <a:latin typeface="Tahoma"/>
                <a:ea typeface="Tahoma"/>
                <a:cs typeface="Tahoma"/>
                <a:sym typeface="Tahoma"/>
              </a:rPr>
              <a:t>Arbeidslivsfag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457200" y="1905000"/>
            <a:ext cx="8229600" cy="48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Praktisk fag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Mat og restaurantfag, byggfag, </a:t>
            </a:r>
            <a:r>
              <a:rPr lang="en-US">
                <a:solidFill>
                  <a:schemeClr val="dk1"/>
                </a:solidFill>
              </a:rPr>
              <a:t>design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Element frå læreplan for yrkesfaglege studieprogram på v.g. skule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Dei praktiske oppgåvene skal knytast opp mot ulike yrkesfag og yrke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lang="en-US">
                <a:solidFill>
                  <a:schemeClr val="dk1"/>
                </a:solidFill>
              </a:rPr>
              <a:t>Li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kestilt alternativ til framandspråk og fordjuping i engelsk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b="0" i="0" lang="en-US" sz="4400" u="none">
                <a:latin typeface="Tahoma"/>
                <a:ea typeface="Tahoma"/>
                <a:cs typeface="Tahoma"/>
                <a:sym typeface="Tahoma"/>
              </a:rPr>
              <a:t>Konsekvensar av val: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søke alle utdanningsprogram på vidaregåande skule uansett om ein vel språk eller alf (arbeidslivsfag)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tudieførebuande utdanningsprogram må ha eit 2.framandspråk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ahoma"/>
              <a:buChar char="•"/>
            </a:pP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rkesfaglege utdanningsprogramm</a:t>
            </a:r>
            <a:r>
              <a:rPr lang="en-US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-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ikkje krav om eit 2.framandspråk</a:t>
            </a:r>
            <a:endParaRPr>
              <a:solidFill>
                <a:schemeClr val="dk1"/>
              </a:solidFill>
            </a:endParaRPr>
          </a:p>
          <a:p>
            <a:pPr indent="-99059" lvl="0" marL="342900" rtl="0" algn="l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