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14"/>
  </p:notesMasterIdLst>
  <p:sldIdLst>
    <p:sldId id="256" r:id="rId2"/>
    <p:sldId id="257" r:id="rId3"/>
    <p:sldId id="258" r:id="rId4"/>
    <p:sldId id="259" r:id="rId5"/>
    <p:sldId id="262" r:id="rId6"/>
    <p:sldId id="260" r:id="rId7"/>
    <p:sldId id="261" r:id="rId8"/>
    <p:sldId id="265" r:id="rId9"/>
    <p:sldId id="264" r:id="rId10"/>
    <p:sldId id="263" r:id="rId11"/>
    <p:sldId id="266" r:id="rId12"/>
    <p:sldId id="267" r:id="rId13"/>
  </p:sldIdLst>
  <p:sldSz cx="12192000" cy="6858000"/>
  <p:notesSz cx="6858000" cy="9144000"/>
  <p:embeddedFontLst>
    <p:embeddedFont>
      <p:font typeface="Garamond" panose="02020404030301010803" pitchFamily="18" charset="0"/>
      <p:regular r:id="rId15"/>
      <p:bold r:id="rId16"/>
      <p:italic r:id="rId17"/>
      <p:boldItalic r:id="rId18"/>
    </p:embeddedFont>
    <p:embeddedFont>
      <p:font typeface="Nunito" pitchFamily="2" charset="0"/>
      <p:regular r:id="rId19"/>
      <p:bold r:id="rId20"/>
      <p:italic r:id="rId21"/>
      <p:boldItalic r:id="rId22"/>
    </p:embeddedFont>
    <p:embeddedFont>
      <p:font typeface="Roboto" panose="020000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a:xfrm>
            <a:off x="381000" y="685800"/>
            <a:ext cx="6096000" cy="3429000"/>
          </a:xfrm>
        </p:spPr>
      </p:sp>
      <p:sp>
        <p:nvSpPr>
          <p:cNvPr id="3" name="Plasshaldar for notat 2"/>
          <p:cNvSpPr>
            <a:spLocks noGrp="1"/>
          </p:cNvSpPr>
          <p:nvPr>
            <p:ph type="body" idx="1"/>
          </p:nvPr>
        </p:nvSpPr>
        <p:spPr/>
        <p:txBody>
          <a:bodyPr/>
          <a:lstStyle/>
          <a:p>
            <a:pPr marL="158750" indent="0">
              <a:buNone/>
            </a:pPr>
            <a:endParaRPr lang="nb-NO" dirty="0"/>
          </a:p>
        </p:txBody>
      </p:sp>
    </p:spTree>
    <p:extLst>
      <p:ext uri="{BB962C8B-B14F-4D97-AF65-F5344CB8AC3E}">
        <p14:creationId xmlns:p14="http://schemas.microsoft.com/office/powerpoint/2010/main" val="1534754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tellysbilde" type="title">
  <p:cSld name="TITLE">
    <p:spTree>
      <p:nvGrpSpPr>
        <p:cNvPr id="1" name="Shape 16"/>
        <p:cNvGrpSpPr/>
        <p:nvPr/>
      </p:nvGrpSpPr>
      <p:grpSpPr>
        <a:xfrm>
          <a:off x="0" y="0"/>
          <a:ext cx="0" cy="0"/>
          <a:chOff x="0" y="0"/>
          <a:chExt cx="0" cy="0"/>
        </a:xfrm>
      </p:grpSpPr>
      <p:grpSp>
        <p:nvGrpSpPr>
          <p:cNvPr id="17" name="Google Shape;17;p2"/>
          <p:cNvGrpSpPr/>
          <p:nvPr/>
        </p:nvGrpSpPr>
        <p:grpSpPr>
          <a:xfrm>
            <a:off x="-16934" y="0"/>
            <a:ext cx="12231160" cy="6856214"/>
            <a:chOff x="-16934" y="0"/>
            <a:chExt cx="12231160" cy="6856214"/>
          </a:xfrm>
        </p:grpSpPr>
        <p:pic>
          <p:nvPicPr>
            <p:cNvPr id="18" name="Google Shape;18;p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2"/>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2"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2"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2"/>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2"/>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27" name="Google Shape;27;p2"/>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86" name="Google Shape;86;p11"/>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7" name="Google Shape;87;p1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90" name="Google Shape;90;p11"/>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91"/>
        <p:cNvGrpSpPr/>
        <p:nvPr/>
      </p:nvGrpSpPr>
      <p:grpSpPr>
        <a:xfrm>
          <a:off x="0" y="0"/>
          <a:ext cx="0" cy="0"/>
          <a:chOff x="0" y="0"/>
          <a:chExt cx="0" cy="0"/>
        </a:xfrm>
      </p:grpSpPr>
      <p:sp>
        <p:nvSpPr>
          <p:cNvPr id="92" name="Google Shape;92;p12"/>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2"/>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94" name="Google Shape;94;p12"/>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5" name="Google Shape;95;p1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anoramabilde med bildetekst">
  <p:cSld name="Panoramabilde med bildetekst">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3"/>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101" name="Google Shape;101;p13"/>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102" name="Google Shape;102;p1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tel og tekst">
  <p:cSld name="Tittel og tekst">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4"/>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8" name="Google Shape;108;p1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111" name="Google Shape;111;p14"/>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tat med tekst">
  <p:cSld name="Sitat med tekst">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5"/>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15" name="Google Shape;115;p15"/>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1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
        <p:nvSpPr>
          <p:cNvPr id="119" name="Google Shape;119;p15"/>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8000" b="0" i="0" u="none" strike="noStrike" cap="none">
                <a:solidFill>
                  <a:schemeClr val="dk1"/>
                </a:solidFill>
                <a:latin typeface="Garamond"/>
                <a:ea typeface="Garamond"/>
                <a:cs typeface="Garamond"/>
                <a:sym typeface="Garamond"/>
              </a:rPr>
              <a:t>“</a:t>
            </a:r>
            <a:endParaRPr/>
          </a:p>
        </p:txBody>
      </p:sp>
      <p:sp>
        <p:nvSpPr>
          <p:cNvPr id="120" name="Google Shape;120;p15"/>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no-NO" sz="8000" b="0" i="0" u="none" strike="noStrike" cap="none">
                <a:solidFill>
                  <a:schemeClr val="dk1"/>
                </a:solidFill>
                <a:latin typeface="Garamond"/>
                <a:ea typeface="Garamond"/>
                <a:cs typeface="Garamond"/>
                <a:sym typeface="Garamond"/>
              </a:rPr>
              <a:t>”</a:t>
            </a:r>
            <a:endParaRPr/>
          </a:p>
        </p:txBody>
      </p:sp>
      <p:cxnSp>
        <p:nvCxnSpPr>
          <p:cNvPr id="121" name="Google Shape;121;p15"/>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vnekort">
  <p:cSld name="Navnekort">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6"/>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5" name="Google Shape;125;p1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avnekort med sitat">
  <p:cSld name="Navnekort med sitat">
    <p:spTree>
      <p:nvGrpSpPr>
        <p:cNvPr id="1" name="Shape 128"/>
        <p:cNvGrpSpPr/>
        <p:nvPr/>
      </p:nvGrpSpPr>
      <p:grpSpPr>
        <a:xfrm>
          <a:off x="0" y="0"/>
          <a:ext cx="0" cy="0"/>
          <a:chOff x="0" y="0"/>
          <a:chExt cx="0" cy="0"/>
        </a:xfrm>
      </p:grpSpPr>
      <p:sp>
        <p:nvSpPr>
          <p:cNvPr id="129" name="Google Shape;129;p17"/>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1" name="Google Shape;131;p17"/>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
        <p:nvSpPr>
          <p:cNvPr id="135" name="Google Shape;135;p17"/>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8000" b="0" i="0" u="none" strike="noStrike" cap="none">
                <a:solidFill>
                  <a:schemeClr val="dk1"/>
                </a:solidFill>
                <a:latin typeface="Garamond"/>
                <a:ea typeface="Garamond"/>
                <a:cs typeface="Garamond"/>
                <a:sym typeface="Garamond"/>
              </a:rPr>
              <a:t>“</a:t>
            </a:r>
            <a:endParaRPr/>
          </a:p>
        </p:txBody>
      </p:sp>
      <p:sp>
        <p:nvSpPr>
          <p:cNvPr id="136" name="Google Shape;136;p17"/>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no-NO" sz="8000" b="0" i="0" u="none" strike="noStrike" cap="none">
                <a:solidFill>
                  <a:schemeClr val="dk1"/>
                </a:solidFill>
                <a:latin typeface="Garamond"/>
                <a:ea typeface="Garamond"/>
                <a:cs typeface="Garamond"/>
                <a:sym typeface="Garamond"/>
              </a:rPr>
              <a:t>”</a:t>
            </a:r>
            <a:endParaRPr/>
          </a:p>
        </p:txBody>
      </p:sp>
      <p:cxnSp>
        <p:nvCxnSpPr>
          <p:cNvPr id="137" name="Google Shape;137;p17"/>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ann eller Usann">
  <p:cSld name="Sann eller Usann">
    <p:spTree>
      <p:nvGrpSpPr>
        <p:cNvPr id="1" name="Shape 138"/>
        <p:cNvGrpSpPr/>
        <p:nvPr/>
      </p:nvGrpSpPr>
      <p:grpSpPr>
        <a:xfrm>
          <a:off x="0" y="0"/>
          <a:ext cx="0" cy="0"/>
          <a:chOff x="0" y="0"/>
          <a:chExt cx="0" cy="0"/>
        </a:xfrm>
      </p:grpSpPr>
      <p:sp>
        <p:nvSpPr>
          <p:cNvPr id="139" name="Google Shape;139;p18"/>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8"/>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41" name="Google Shape;141;p18"/>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42" name="Google Shape;142;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145" name="Google Shape;145;p18"/>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146"/>
        <p:cNvGrpSpPr/>
        <p:nvPr/>
      </p:nvGrpSpPr>
      <p:grpSpPr>
        <a:xfrm>
          <a:off x="0" y="0"/>
          <a:ext cx="0" cy="0"/>
          <a:chOff x="0" y="0"/>
          <a:chExt cx="0" cy="0"/>
        </a:xfrm>
      </p:grpSpPr>
      <p:sp>
        <p:nvSpPr>
          <p:cNvPr id="147" name="Google Shape;147;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19"/>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9" name="Google Shape;149;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152" name="Google Shape;152;p1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0"/>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56" name="Google Shape;156;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159" name="Google Shape;159;p20"/>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o innholdsdeler" type="twoObj">
  <p:cSld name="TWO_OBJECTS">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1" name="Google Shape;31;p3"/>
          <p:cNvSpPr txBox="1">
            <a:spLocks noGrp="1"/>
          </p:cNvSpPr>
          <p:nvPr>
            <p:ph type="body" idx="2"/>
          </p:nvPr>
        </p:nvSpPr>
        <p:spPr>
          <a:xfrm>
            <a:off x="5993971" y="2063396"/>
            <a:ext cx="5086538" cy="3311189"/>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tel og innhold" type="obj">
  <p:cSld name="OBJECT">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8" name="Google Shape;38;p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41"/>
        <p:cNvGrpSpPr/>
        <p:nvPr/>
      </p:nvGrpSpPr>
      <p:grpSpPr>
        <a:xfrm>
          <a:off x="0" y="0"/>
          <a:ext cx="0" cy="0"/>
          <a:chOff x="0" y="0"/>
          <a:chExt cx="0" cy="0"/>
        </a:xfrm>
      </p:grpSpPr>
      <p:cxnSp>
        <p:nvCxnSpPr>
          <p:cNvPr id="42" name="Google Shape;42;p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3" name="Google Shape;43;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5" name="Google Shape;45;p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loverskrift" type="secHead">
  <p:cSld name="SECTION_HEADER">
    <p:spTree>
      <p:nvGrpSpPr>
        <p:cNvPr id="1" name="Shape 48"/>
        <p:cNvGrpSpPr/>
        <p:nvPr/>
      </p:nvGrpSpPr>
      <p:grpSpPr>
        <a:xfrm>
          <a:off x="0" y="0"/>
          <a:ext cx="0" cy="0"/>
          <a:chOff x="0" y="0"/>
          <a:chExt cx="0" cy="0"/>
        </a:xfrm>
      </p:grpSpPr>
      <p:sp>
        <p:nvSpPr>
          <p:cNvPr id="49" name="Google Shape;49;p6"/>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51" name="Google Shape;51;p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54" name="Google Shape;54;p6"/>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 innholdsdeler">
  <p:cSld name="To innholdsdeler">
    <p:spTree>
      <p:nvGrpSpPr>
        <p:cNvPr id="1" name="Shape 55"/>
        <p:cNvGrpSpPr/>
        <p:nvPr/>
      </p:nvGrpSpPr>
      <p:grpSpPr>
        <a:xfrm>
          <a:off x="0" y="0"/>
          <a:ext cx="0" cy="0"/>
          <a:chOff x="0" y="0"/>
          <a:chExt cx="0" cy="0"/>
        </a:xfrm>
      </p:grpSpPr>
      <p:cxnSp>
        <p:nvCxnSpPr>
          <p:cNvPr id="56" name="Google Shape;56;p7"/>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7" name="Google Shape;57;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9" name="Google Shape;59;p7"/>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6" name="Google Shape;66;p8"/>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7" name="Google Shape;67;p8"/>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68" name="Google Shape;68;p8"/>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9" name="Google Shape;69;p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72" name="Google Shape;72;p8"/>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cxnSp>
        <p:nvCxnSpPr>
          <p:cNvPr id="78" name="Google Shape;78;p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79"/>
        <p:cNvGrpSpPr/>
        <p:nvPr/>
      </p:nvGrpSpPr>
      <p:grpSpPr>
        <a:xfrm>
          <a:off x="0" y="0"/>
          <a:ext cx="0" cy="0"/>
          <a:chOff x="0" y="0"/>
          <a:chExt cx="0" cy="0"/>
        </a:xfrm>
      </p:grpSpPr>
      <p:sp>
        <p:nvSpPr>
          <p:cNvPr id="80" name="Google Shape;80;p1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no-NO"/>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1">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15736" y="0"/>
            <a:ext cx="12229962" cy="6856214"/>
            <a:chOff x="-15736" y="0"/>
            <a:chExt cx="12229962" cy="6856214"/>
          </a:xfrm>
        </p:grpSpPr>
        <p:pic>
          <p:nvPicPr>
            <p:cNvPr id="7" name="Google Shape;7;p1" descr="HD-PanelContent.png"/>
            <p:cNvPicPr preferRelativeResize="0"/>
            <p:nvPr/>
          </p:nvPicPr>
          <p:blipFill rotWithShape="1">
            <a:blip r:embed="rId22">
              <a:alphaModFix/>
            </a:blip>
            <a:srcRect/>
            <a:stretch/>
          </p:blipFill>
          <p:spPr>
            <a:xfrm>
              <a:off x="0" y="0"/>
              <a:ext cx="12188825" cy="6856214"/>
            </a:xfrm>
            <a:prstGeom prst="rect">
              <a:avLst/>
            </a:prstGeom>
            <a:noFill/>
            <a:ln>
              <a:noFill/>
            </a:ln>
          </p:spPr>
        </p:pic>
        <p:sp>
          <p:nvSpPr>
            <p:cNvPr id="8" name="Google Shape;8;p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 descr="HDRibbonContent-UniformTrim.png"/>
            <p:cNvPicPr preferRelativeResize="0"/>
            <p:nvPr/>
          </p:nvPicPr>
          <p:blipFill rotWithShape="1">
            <a:blip r:embed="rId23">
              <a:alphaModFix/>
            </a:blip>
            <a:srcRect/>
            <a:stretch/>
          </p:blipFill>
          <p:spPr>
            <a:xfrm>
              <a:off x="-15736" y="3153832"/>
              <a:ext cx="777240" cy="606425"/>
            </a:xfrm>
            <a:prstGeom prst="rect">
              <a:avLst/>
            </a:prstGeom>
            <a:noFill/>
            <a:ln>
              <a:noFill/>
            </a:ln>
          </p:spPr>
        </p:pic>
        <p:pic>
          <p:nvPicPr>
            <p:cNvPr id="10" name="Google Shape;10;p1" descr="HDRibbonContent-UniformTrim.png"/>
            <p:cNvPicPr preferRelativeResize="0"/>
            <p:nvPr/>
          </p:nvPicPr>
          <p:blipFill rotWithShape="1">
            <a:blip r:embed="rId23">
              <a:alphaModFix/>
            </a:blip>
            <a:srcRect/>
            <a:stretch/>
          </p:blipFill>
          <p:spPr>
            <a:xfrm>
              <a:off x="11436986" y="3153832"/>
              <a:ext cx="777240" cy="606425"/>
            </a:xfrm>
            <a:prstGeom prst="rect">
              <a:avLst/>
            </a:prstGeom>
            <a:noFill/>
            <a:ln>
              <a:noFill/>
            </a:ln>
          </p:spPr>
        </p:pic>
      </p:grpSp>
      <p:sp>
        <p:nvSpPr>
          <p:cNvPr id="11" name="Google Shape;11;p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no-NO"/>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3AQ7yC5jQ28&amp;t=1s" TargetMode="External"/><Relationship Id="rId2" Type="http://schemas.openxmlformats.org/officeDocument/2006/relationships/hyperlink" Target="https://www.youtube.com/watch?v=XFu7HJVxPqw" TargetMode="External"/><Relationship Id="rId1" Type="http://schemas.openxmlformats.org/officeDocument/2006/relationships/slideLayout" Target="../slideLayouts/slideLayout3.xml"/><Relationship Id="rId4" Type="http://schemas.openxmlformats.org/officeDocument/2006/relationships/hyperlink" Target="https://www.youtube.com/watch?v=jD8tjhVO1Tc"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verdensdagen.no/ressurser/kort-fortalt-om-vennskap-og-kommunikasjon#kt-2-aktiv-lytting-hvordan-bli-bedre-til-a-lytte-45-mi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vilbli.no/nn/vestland/a/svar-pa-tilbod-om-plass-6"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vestlandfylke.no/utdanning-og-karriere/elev/soknad-inntak/"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vilbli.no/nn/vestland/a/svar-pa-tilbod-om-plass-6"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vestlandfylke.no/utdanning-og-karriere/elev/soknad-innta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3CU2kOBt3s&amp;t=14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no-NO" dirty="0"/>
              <a:t>Inntaksreglene</a:t>
            </a:r>
            <a:endParaRPr dirty="0"/>
          </a:p>
        </p:txBody>
      </p:sp>
      <p:sp>
        <p:nvSpPr>
          <p:cNvPr id="165" name="Google Shape;165;p2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415"/>
              <a:buNone/>
            </a:pPr>
            <a:r>
              <a:rPr lang="no-NO" sz="2200" dirty="0"/>
              <a:t>202</a:t>
            </a:r>
            <a:r>
              <a:rPr lang="nn-NO" sz="2200" dirty="0"/>
              <a:t>6</a:t>
            </a:r>
            <a:endParaRPr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340FBA-F621-BEC7-0D72-E63263F8E81C}"/>
              </a:ext>
            </a:extLst>
          </p:cNvPr>
          <p:cNvSpPr>
            <a:spLocks noGrp="1"/>
          </p:cNvSpPr>
          <p:nvPr>
            <p:ph type="title"/>
          </p:nvPr>
        </p:nvSpPr>
        <p:spPr/>
        <p:txBody>
          <a:bodyPr/>
          <a:lstStyle/>
          <a:p>
            <a:r>
              <a:rPr lang="nn-NO"/>
              <a:t>Ny start?</a:t>
            </a:r>
            <a:endParaRPr lang="nb-NO" dirty="0"/>
          </a:p>
        </p:txBody>
      </p:sp>
      <p:sp>
        <p:nvSpPr>
          <p:cNvPr id="3" name="Plasshaldar for tekst 2">
            <a:extLst>
              <a:ext uri="{FF2B5EF4-FFF2-40B4-BE49-F238E27FC236}">
                <a16:creationId xmlns:a16="http://schemas.microsoft.com/office/drawing/2014/main" id="{18E4E99F-E130-98ED-D670-4F83B9575802}"/>
              </a:ext>
            </a:extLst>
          </p:cNvPr>
          <p:cNvSpPr>
            <a:spLocks noGrp="1"/>
          </p:cNvSpPr>
          <p:nvPr>
            <p:ph type="body" idx="1"/>
          </p:nvPr>
        </p:nvSpPr>
        <p:spPr/>
        <p:txBody>
          <a:bodyPr/>
          <a:lstStyle/>
          <a:p>
            <a:r>
              <a:rPr lang="nb-NO" dirty="0">
                <a:hlinkClick r:id="rId2"/>
              </a:rPr>
              <a:t>Tips til deg som skal begynne på VGS</a:t>
            </a:r>
            <a:endParaRPr lang="nb-NO" dirty="0"/>
          </a:p>
          <a:p>
            <a:endParaRPr lang="nb-NO" dirty="0"/>
          </a:p>
          <a:p>
            <a:r>
              <a:rPr lang="en-US" dirty="0">
                <a:hlinkClick r:id="rId3"/>
              </a:rPr>
              <a:t>HELLO - a short film about tolerance &amp; diversity (1ST PLACE in the Nikon Cinema Z Film Fest 2019)</a:t>
            </a:r>
            <a:endParaRPr lang="nb-NO" dirty="0"/>
          </a:p>
          <a:p>
            <a:endParaRPr lang="nb-NO" dirty="0"/>
          </a:p>
          <a:p>
            <a:r>
              <a:rPr lang="en-US" dirty="0">
                <a:hlinkClick r:id="rId4"/>
              </a:rPr>
              <a:t>TV 2 | All That We Share</a:t>
            </a:r>
            <a:endParaRPr lang="nb-NO" dirty="0"/>
          </a:p>
        </p:txBody>
      </p:sp>
    </p:spTree>
    <p:extLst>
      <p:ext uri="{BB962C8B-B14F-4D97-AF65-F5344CB8AC3E}">
        <p14:creationId xmlns:p14="http://schemas.microsoft.com/office/powerpoint/2010/main" val="937302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ECDE49-6B4E-7817-D1B0-02BB8461DA99}"/>
              </a:ext>
            </a:extLst>
          </p:cNvPr>
          <p:cNvSpPr>
            <a:spLocks noGrp="1"/>
          </p:cNvSpPr>
          <p:nvPr>
            <p:ph type="title"/>
          </p:nvPr>
        </p:nvSpPr>
        <p:spPr/>
        <p:txBody>
          <a:bodyPr/>
          <a:lstStyle/>
          <a:p>
            <a:r>
              <a:rPr lang="nn-NO" dirty="0"/>
              <a:t>Nye vennskap</a:t>
            </a:r>
            <a:endParaRPr lang="nb-NO" dirty="0"/>
          </a:p>
        </p:txBody>
      </p:sp>
      <p:sp>
        <p:nvSpPr>
          <p:cNvPr id="3" name="Plasshaldar for tekst 2">
            <a:extLst>
              <a:ext uri="{FF2B5EF4-FFF2-40B4-BE49-F238E27FC236}">
                <a16:creationId xmlns:a16="http://schemas.microsoft.com/office/drawing/2014/main" id="{06E29FED-5835-5F82-0E16-EEA555C59F61}"/>
              </a:ext>
            </a:extLst>
          </p:cNvPr>
          <p:cNvSpPr>
            <a:spLocks noGrp="1"/>
          </p:cNvSpPr>
          <p:nvPr>
            <p:ph type="body" idx="1"/>
          </p:nvPr>
        </p:nvSpPr>
        <p:spPr>
          <a:xfrm>
            <a:off x="685800" y="2063396"/>
            <a:ext cx="10394707" cy="3720459"/>
          </a:xfrm>
        </p:spPr>
        <p:txBody>
          <a:bodyPr/>
          <a:lstStyle/>
          <a:p>
            <a:pPr algn="l">
              <a:buFont typeface="Arial" panose="020B0604020202020204" pitchFamily="34" charset="0"/>
              <a:buChar char="•"/>
            </a:pPr>
            <a:r>
              <a:rPr lang="nb-NO" b="0" i="0" dirty="0">
                <a:solidFill>
                  <a:srgbClr val="1B1E56"/>
                </a:solidFill>
                <a:effectLst/>
                <a:latin typeface="Graphik Web"/>
              </a:rPr>
              <a:t>«</a:t>
            </a:r>
            <a:r>
              <a:rPr lang="nb-NO" b="0" i="1" dirty="0">
                <a:solidFill>
                  <a:srgbClr val="1B1E56"/>
                </a:solidFill>
                <a:effectLst/>
                <a:latin typeface="Graphik Web"/>
              </a:rPr>
              <a:t>For å være en god venn er det viktig å lytte. En god lytter er støttende og gir bekreftelser, og roser den andre for å dele sine følelser og problemer med deg. Å lytte aktivt er ikke det samme som å holde kjeft. Du trenger heller ikke spørre og grave hvis det ikke er naturlig, men lytt til både ord og kroppsspråk. Kroppsspråk og tonefall kan fortelle noe mer enn det de sier. Kanskje du kan gjøre en forskjell ved å være en god lytter.»</a:t>
            </a:r>
            <a:endParaRPr lang="nb-NO" b="0" i="0" dirty="0">
              <a:solidFill>
                <a:srgbClr val="1B1E56"/>
              </a:solidFill>
              <a:effectLst/>
              <a:latin typeface="Graphik Web"/>
            </a:endParaRPr>
          </a:p>
          <a:p>
            <a:pPr algn="l">
              <a:buFont typeface="Arial" panose="020B0604020202020204" pitchFamily="34" charset="0"/>
              <a:buChar char="•"/>
            </a:pPr>
            <a:r>
              <a:rPr lang="nb-NO" dirty="0">
                <a:solidFill>
                  <a:srgbClr val="1B1E56"/>
                </a:solidFill>
                <a:latin typeface="Graphik Web"/>
              </a:rPr>
              <a:t>D</a:t>
            </a:r>
            <a:r>
              <a:rPr lang="nb-NO" b="0" i="0" dirty="0">
                <a:solidFill>
                  <a:srgbClr val="1B1E56"/>
                </a:solidFill>
                <a:effectLst/>
                <a:latin typeface="Graphik Web"/>
              </a:rPr>
              <a:t>iskutere følgende spørsmål med en medelev i cirka 1 min: Hva gjør du for å lytte godt til vennene dine?</a:t>
            </a:r>
          </a:p>
          <a:p>
            <a:pPr algn="l">
              <a:buFont typeface="Arial" panose="020B0604020202020204" pitchFamily="34" charset="0"/>
              <a:buChar char="•"/>
            </a:pPr>
            <a:r>
              <a:rPr lang="nb-NO" dirty="0">
                <a:hlinkClick r:id="rId2"/>
              </a:rPr>
              <a:t>Kort Fortalt om vennskap og kommunikasjon | Verdensdagen for psykisk helse</a:t>
            </a:r>
            <a:endParaRPr lang="nb-NO" b="0" i="0" dirty="0">
              <a:solidFill>
                <a:srgbClr val="1B1E56"/>
              </a:solidFill>
              <a:effectLst/>
              <a:latin typeface="Graphik Web"/>
            </a:endParaRPr>
          </a:p>
          <a:p>
            <a:endParaRPr lang="nb-NO" dirty="0"/>
          </a:p>
        </p:txBody>
      </p:sp>
    </p:spTree>
    <p:extLst>
      <p:ext uri="{BB962C8B-B14F-4D97-AF65-F5344CB8AC3E}">
        <p14:creationId xmlns:p14="http://schemas.microsoft.com/office/powerpoint/2010/main" val="363665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8DE5B92-6F39-AACF-3E9D-CE8C2AB05BE6}"/>
              </a:ext>
            </a:extLst>
          </p:cNvPr>
          <p:cNvSpPr>
            <a:spLocks noGrp="1"/>
          </p:cNvSpPr>
          <p:nvPr>
            <p:ph type="title"/>
          </p:nvPr>
        </p:nvSpPr>
        <p:spPr/>
        <p:txBody>
          <a:bodyPr/>
          <a:lstStyle/>
          <a:p>
            <a:r>
              <a:rPr lang="nn-NO" dirty="0"/>
              <a:t>Nye vennskap</a:t>
            </a:r>
            <a:endParaRPr lang="nb-NO" dirty="0"/>
          </a:p>
        </p:txBody>
      </p:sp>
      <p:sp>
        <p:nvSpPr>
          <p:cNvPr id="3" name="Plasshaldar for tekst 2">
            <a:extLst>
              <a:ext uri="{FF2B5EF4-FFF2-40B4-BE49-F238E27FC236}">
                <a16:creationId xmlns:a16="http://schemas.microsoft.com/office/drawing/2014/main" id="{D7113D85-FB30-379A-A9DB-4F497B99F498}"/>
              </a:ext>
            </a:extLst>
          </p:cNvPr>
          <p:cNvSpPr>
            <a:spLocks noGrp="1"/>
          </p:cNvSpPr>
          <p:nvPr>
            <p:ph type="body" idx="1"/>
          </p:nvPr>
        </p:nvSpPr>
        <p:spPr/>
        <p:txBody>
          <a:bodyPr/>
          <a:lstStyle/>
          <a:p>
            <a:r>
              <a:rPr lang="nn-NO" sz="2800" dirty="0"/>
              <a:t>En god </a:t>
            </a:r>
            <a:r>
              <a:rPr lang="nn-NO" sz="2800" dirty="0" err="1"/>
              <a:t>lytter</a:t>
            </a:r>
            <a:r>
              <a:rPr lang="nn-NO" sz="2800" dirty="0"/>
              <a:t>: </a:t>
            </a:r>
          </a:p>
          <a:p>
            <a:r>
              <a:rPr lang="nn-NO" sz="2800" dirty="0" err="1"/>
              <a:t>hva</a:t>
            </a:r>
            <a:r>
              <a:rPr lang="nn-NO" sz="2800" dirty="0"/>
              <a:t> hadde </a:t>
            </a:r>
            <a:r>
              <a:rPr lang="nn-NO" sz="2800" dirty="0" err="1"/>
              <a:t>dere</a:t>
            </a:r>
            <a:r>
              <a:rPr lang="nn-NO" sz="2800" dirty="0"/>
              <a:t> felles før 8 år </a:t>
            </a:r>
            <a:r>
              <a:rPr lang="nn-NO" sz="2800" dirty="0" err="1"/>
              <a:t>gammel</a:t>
            </a:r>
            <a:r>
              <a:rPr lang="nn-NO" sz="2800" dirty="0"/>
              <a:t>? </a:t>
            </a:r>
          </a:p>
          <a:p>
            <a:r>
              <a:rPr lang="nn-NO" sz="2800" dirty="0"/>
              <a:t>5 ting du vil </a:t>
            </a:r>
            <a:r>
              <a:rPr lang="nn-NO" sz="2800" dirty="0" err="1"/>
              <a:t>gjøre</a:t>
            </a:r>
            <a:r>
              <a:rPr lang="nn-NO" sz="2800" dirty="0"/>
              <a:t>/ få til </a:t>
            </a:r>
            <a:r>
              <a:rPr lang="nn-NO" sz="2800"/>
              <a:t>før du dør</a:t>
            </a:r>
            <a:endParaRPr lang="nn-NO" sz="2800" dirty="0"/>
          </a:p>
          <a:p>
            <a:endParaRPr lang="nn-NO" sz="2800" dirty="0"/>
          </a:p>
          <a:p>
            <a:endParaRPr lang="nb-NO" dirty="0"/>
          </a:p>
        </p:txBody>
      </p:sp>
    </p:spTree>
    <p:extLst>
      <p:ext uri="{BB962C8B-B14F-4D97-AF65-F5344CB8AC3E}">
        <p14:creationId xmlns:p14="http://schemas.microsoft.com/office/powerpoint/2010/main" val="30198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2"/>
          <p:cNvSpPr txBox="1">
            <a:spLocks noGrp="1"/>
          </p:cNvSpPr>
          <p:nvPr>
            <p:ph type="title"/>
          </p:nvPr>
        </p:nvSpPr>
        <p:spPr>
          <a:xfrm>
            <a:off x="685801" y="685800"/>
            <a:ext cx="10396882" cy="115814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no-NO"/>
              <a:t>KONTAKT</a:t>
            </a:r>
            <a:endParaRPr/>
          </a:p>
        </p:txBody>
      </p:sp>
      <p:sp>
        <p:nvSpPr>
          <p:cNvPr id="171" name="Google Shape;171;p22"/>
          <p:cNvSpPr txBox="1">
            <a:spLocks noGrp="1"/>
          </p:cNvSpPr>
          <p:nvPr>
            <p:ph type="body" idx="1"/>
          </p:nvPr>
        </p:nvSpPr>
        <p:spPr>
          <a:xfrm>
            <a:off x="685800" y="2063396"/>
            <a:ext cx="5088714" cy="3311189"/>
          </a:xfrm>
          <a:prstGeom prst="rect">
            <a:avLst/>
          </a:prstGeom>
          <a:noFill/>
          <a:ln>
            <a:noFill/>
          </a:ln>
        </p:spPr>
        <p:txBody>
          <a:bodyPr spcFirstLastPara="1" wrap="square" lIns="91425" tIns="45700" rIns="91425" bIns="45700" anchor="t" anchorCtr="0">
            <a:noAutofit/>
          </a:bodyPr>
          <a:lstStyle/>
          <a:p>
            <a:pPr marL="0" lvl="0" indent="0" algn="l" rtl="0">
              <a:lnSpc>
                <a:spcPct val="141666"/>
              </a:lnSpc>
              <a:spcBef>
                <a:spcPts val="0"/>
              </a:spcBef>
              <a:spcAft>
                <a:spcPts val="0"/>
              </a:spcAft>
              <a:buNone/>
            </a:pPr>
            <a:r>
              <a:rPr lang="no-NO" sz="1800" dirty="0">
                <a:solidFill>
                  <a:srgbClr val="2C2A29"/>
                </a:solidFill>
                <a:latin typeface="Times New Roman"/>
                <a:ea typeface="Times New Roman"/>
                <a:cs typeface="Times New Roman"/>
                <a:sym typeface="Times New Roman"/>
              </a:rPr>
              <a:t>Har du spørsmål om inntak</a:t>
            </a:r>
            <a:endParaRPr sz="1800" dirty="0">
              <a:solidFill>
                <a:srgbClr val="2C2A29"/>
              </a:solidFill>
              <a:latin typeface="Times New Roman"/>
              <a:ea typeface="Times New Roman"/>
              <a:cs typeface="Times New Roman"/>
              <a:sym typeface="Times New Roman"/>
            </a:endParaRPr>
          </a:p>
          <a:p>
            <a:pPr marL="0" lvl="0" indent="0">
              <a:lnSpc>
                <a:spcPct val="150000"/>
              </a:lnSpc>
              <a:spcBef>
                <a:spcPts val="600"/>
              </a:spcBef>
              <a:buNone/>
            </a:pPr>
            <a:r>
              <a:rPr lang="no-NO" sz="1800" dirty="0">
                <a:solidFill>
                  <a:srgbClr val="2C2A29"/>
                </a:solidFill>
                <a:highlight>
                  <a:srgbClr val="FFFFFF"/>
                </a:highlight>
                <a:latin typeface="Roboto"/>
                <a:ea typeface="Roboto"/>
                <a:cs typeface="Roboto"/>
                <a:sym typeface="Roboto"/>
              </a:rPr>
              <a:t> </a:t>
            </a:r>
            <a:r>
              <a:rPr lang="nb-NO" sz="1800" dirty="0">
                <a:highlight>
                  <a:srgbClr val="FFFFFF"/>
                </a:highlight>
              </a:rPr>
              <a:t>Telefon Inntak: </a:t>
            </a:r>
            <a:r>
              <a:rPr lang="nn-NO" dirty="0"/>
              <a:t> 51 20 71 17</a:t>
            </a:r>
            <a:r>
              <a:rPr lang="nb-NO" sz="1800" dirty="0">
                <a:highlight>
                  <a:srgbClr val="FFFFFF"/>
                </a:highlight>
              </a:rPr>
              <a:t> </a:t>
            </a:r>
            <a:r>
              <a:rPr lang="no-NO" sz="1800" dirty="0">
                <a:solidFill>
                  <a:srgbClr val="2C2A29"/>
                </a:solidFill>
                <a:highlight>
                  <a:srgbClr val="FFFFFF"/>
                </a:highlight>
                <a:latin typeface="Roboto"/>
                <a:ea typeface="Roboto"/>
                <a:cs typeface="Roboto"/>
                <a:sym typeface="Roboto"/>
              </a:rPr>
              <a:t>eller</a:t>
            </a:r>
            <a:endParaRPr lang="nn-NO" sz="1800" dirty="0">
              <a:solidFill>
                <a:srgbClr val="2C2A29"/>
              </a:solidFill>
              <a:highlight>
                <a:srgbClr val="FFFFFF"/>
              </a:highlight>
              <a:latin typeface="Roboto"/>
              <a:ea typeface="Roboto"/>
              <a:cs typeface="Roboto"/>
              <a:sym typeface="Roboto"/>
            </a:endParaRPr>
          </a:p>
          <a:p>
            <a:pPr marL="0" lvl="0" indent="0" algn="l" rtl="0">
              <a:lnSpc>
                <a:spcPct val="150000"/>
              </a:lnSpc>
              <a:spcBef>
                <a:spcPts val="600"/>
              </a:spcBef>
              <a:spcAft>
                <a:spcPts val="0"/>
              </a:spcAft>
              <a:buNone/>
            </a:pPr>
            <a:r>
              <a:rPr lang="no-NO" sz="1800" dirty="0">
                <a:solidFill>
                  <a:srgbClr val="2C2A29"/>
                </a:solidFill>
                <a:highlight>
                  <a:srgbClr val="FFFFFF"/>
                </a:highlight>
                <a:latin typeface="Roboto"/>
                <a:ea typeface="Roboto"/>
                <a:cs typeface="Roboto"/>
                <a:sym typeface="Roboto"/>
              </a:rPr>
              <a:t> e-post: </a:t>
            </a:r>
            <a:r>
              <a:rPr lang="no-NO" sz="1800" dirty="0">
                <a:solidFill>
                  <a:srgbClr val="0074A2"/>
                </a:solidFill>
                <a:highlight>
                  <a:srgbClr val="FFFFFF"/>
                </a:highlight>
                <a:latin typeface="Roboto"/>
                <a:ea typeface="Roboto"/>
                <a:cs typeface="Roboto"/>
                <a:sym typeface="Roboto"/>
              </a:rPr>
              <a:t>inntak@vlfk.no</a:t>
            </a:r>
            <a:r>
              <a:rPr lang="no-NO" sz="1800" dirty="0">
                <a:solidFill>
                  <a:srgbClr val="2C2A29"/>
                </a:solidFill>
                <a:highlight>
                  <a:srgbClr val="FFFFFF"/>
                </a:highlight>
                <a:latin typeface="Roboto"/>
                <a:ea typeface="Roboto"/>
                <a:cs typeface="Roboto"/>
                <a:sym typeface="Roboto"/>
              </a:rPr>
              <a:t> </a:t>
            </a:r>
            <a:endParaRPr sz="1800" dirty="0"/>
          </a:p>
          <a:p>
            <a:pPr marL="285750" lvl="0" indent="-285750" algn="l" rtl="0">
              <a:lnSpc>
                <a:spcPct val="90000"/>
              </a:lnSpc>
              <a:spcBef>
                <a:spcPts val="1008"/>
              </a:spcBef>
              <a:spcAft>
                <a:spcPts val="0"/>
              </a:spcAft>
              <a:buSzPts val="2346"/>
              <a:buChar char="•"/>
            </a:pPr>
            <a:r>
              <a:rPr lang="no-NO" sz="2040" b="1" dirty="0"/>
              <a:t>Når du eller foreldra dine kontakter Inntakskontoret må det alltid opplyses fullt fødsels- og personnummer som ID</a:t>
            </a:r>
            <a:r>
              <a:rPr lang="no-NO" sz="2040" dirty="0"/>
              <a:t>.</a:t>
            </a:r>
            <a:endParaRPr dirty="0"/>
          </a:p>
        </p:txBody>
      </p:sp>
      <p:sp>
        <p:nvSpPr>
          <p:cNvPr id="3" name="Plassholder for tekst 2">
            <a:extLst>
              <a:ext uri="{FF2B5EF4-FFF2-40B4-BE49-F238E27FC236}">
                <a16:creationId xmlns:a16="http://schemas.microsoft.com/office/drawing/2014/main" id="{65748008-755F-45E4-A17A-52E5536A0BFE}"/>
              </a:ext>
            </a:extLst>
          </p:cNvPr>
          <p:cNvSpPr>
            <a:spLocks noGrp="1"/>
          </p:cNvSpPr>
          <p:nvPr>
            <p:ph type="body" idx="2"/>
          </p:nvPr>
        </p:nvSpPr>
        <p:spPr>
          <a:xfrm>
            <a:off x="5197527" y="2217538"/>
            <a:ext cx="6286946" cy="3311189"/>
          </a:xfrm>
        </p:spPr>
        <p:txBody>
          <a:bodyPr/>
          <a:lstStyle/>
          <a:p>
            <a:endParaRPr lang="nb-NO" dirty="0"/>
          </a:p>
        </p:txBody>
      </p:sp>
      <p:pic>
        <p:nvPicPr>
          <p:cNvPr id="1026" name="Picture 2" descr="Vestland FK Dokumentsenteret | KDRS">
            <a:extLst>
              <a:ext uri="{FF2B5EF4-FFF2-40B4-BE49-F238E27FC236}">
                <a16:creationId xmlns:a16="http://schemas.microsoft.com/office/drawing/2014/main" id="{E42B20EB-2D07-4303-A362-AC0B53B773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514" y="2968399"/>
            <a:ext cx="5132972" cy="1095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no-NO"/>
              <a:t>Viktige datoer</a:t>
            </a:r>
            <a:endParaRPr/>
          </a:p>
        </p:txBody>
      </p:sp>
      <p:sp>
        <p:nvSpPr>
          <p:cNvPr id="178" name="Google Shape;178;p23"/>
          <p:cNvSpPr txBox="1">
            <a:spLocks noGrp="1"/>
          </p:cNvSpPr>
          <p:nvPr>
            <p:ph type="body" idx="1"/>
          </p:nvPr>
        </p:nvSpPr>
        <p:spPr>
          <a:xfrm>
            <a:off x="685800" y="2063401"/>
            <a:ext cx="10394700" cy="4290000"/>
          </a:xfrm>
          <a:prstGeom prst="rect">
            <a:avLst/>
          </a:prstGeom>
          <a:noFill/>
          <a:ln>
            <a:noFill/>
          </a:ln>
        </p:spPr>
        <p:txBody>
          <a:bodyPr spcFirstLastPara="1" wrap="square" lIns="91425" tIns="45700" rIns="91425" bIns="45700" anchor="t" anchorCtr="0">
            <a:noAutofit/>
          </a:bodyPr>
          <a:lstStyle/>
          <a:p>
            <a:pPr marL="0" lvl="0" indent="0" algn="l" rtl="0">
              <a:lnSpc>
                <a:spcPct val="135714"/>
              </a:lnSpc>
              <a:spcBef>
                <a:spcPts val="0"/>
              </a:spcBef>
              <a:spcAft>
                <a:spcPts val="0"/>
              </a:spcAft>
              <a:buNone/>
            </a:pPr>
            <a:r>
              <a:rPr lang="no-NO" sz="2100" dirty="0">
                <a:solidFill>
                  <a:srgbClr val="2C2A29"/>
                </a:solidFill>
                <a:highlight>
                  <a:srgbClr val="FFFFFF"/>
                </a:highlight>
                <a:latin typeface="Times New Roman"/>
                <a:ea typeface="Times New Roman"/>
                <a:cs typeface="Times New Roman"/>
                <a:sym typeface="Times New Roman"/>
              </a:rPr>
              <a:t>Dei tre inntaka med svarfristar</a:t>
            </a:r>
            <a:endParaRPr sz="2100" dirty="0">
              <a:solidFill>
                <a:srgbClr val="2C2A29"/>
              </a:solidFill>
              <a:highlight>
                <a:srgbClr val="FFFFFF"/>
              </a:highlight>
              <a:latin typeface="Times New Roman"/>
              <a:ea typeface="Times New Roman"/>
              <a:cs typeface="Times New Roman"/>
              <a:sym typeface="Times New Roman"/>
            </a:endParaRPr>
          </a:p>
          <a:p>
            <a:r>
              <a:rPr lang="nb-NO" dirty="0">
                <a:highlight>
                  <a:srgbClr val="FFFFFF"/>
                </a:highlight>
              </a:rPr>
              <a:t>Første inntak er </a:t>
            </a:r>
            <a:r>
              <a:rPr lang="nb-NO" b="1" dirty="0">
                <a:highlight>
                  <a:srgbClr val="FFFFFF"/>
                </a:highlight>
              </a:rPr>
              <a:t>7. juli </a:t>
            </a:r>
            <a:r>
              <a:rPr lang="nb-NO" dirty="0">
                <a:highlight>
                  <a:srgbClr val="FFFFFF"/>
                </a:highlight>
              </a:rPr>
              <a:t>med svarfrist 13. juli.</a:t>
            </a:r>
          </a:p>
          <a:p>
            <a:r>
              <a:rPr lang="nb-NO" dirty="0">
                <a:highlight>
                  <a:srgbClr val="FFFFFF"/>
                </a:highlight>
              </a:rPr>
              <a:t>Andre inntak er </a:t>
            </a:r>
            <a:r>
              <a:rPr lang="nb-NO" b="1" dirty="0">
                <a:highlight>
                  <a:srgbClr val="FFFFFF"/>
                </a:highlight>
              </a:rPr>
              <a:t>21. juli </a:t>
            </a:r>
            <a:r>
              <a:rPr lang="nb-NO" dirty="0">
                <a:highlight>
                  <a:srgbClr val="FFFFFF"/>
                </a:highlight>
              </a:rPr>
              <a:t>med svarfrist 27. juli.</a:t>
            </a:r>
          </a:p>
          <a:p>
            <a:r>
              <a:rPr lang="nb-NO" dirty="0">
                <a:highlight>
                  <a:srgbClr val="FFFFFF"/>
                </a:highlight>
              </a:rPr>
              <a:t>Tredje inntak er </a:t>
            </a:r>
            <a:r>
              <a:rPr lang="nb-NO" b="1" dirty="0">
                <a:highlight>
                  <a:srgbClr val="FFFFFF"/>
                </a:highlight>
              </a:rPr>
              <a:t>7. august frist 14. august.</a:t>
            </a:r>
            <a:endParaRPr sz="2300" b="1" dirty="0"/>
          </a:p>
          <a:p>
            <a:pPr marL="285750" lvl="0" indent="-285750">
              <a:spcBef>
                <a:spcPts val="1000"/>
              </a:spcBef>
              <a:buSzPts val="2300"/>
            </a:pPr>
            <a:r>
              <a:rPr lang="no-NO" sz="2000" b="1" dirty="0">
                <a:highlight>
                  <a:srgbClr val="FFFF00"/>
                </a:highlight>
              </a:rPr>
              <a:t> skolestart med møteplikt!!!!!!! Sjekk hjemmeside for tidspunkt</a:t>
            </a:r>
            <a:r>
              <a:rPr lang="nn-NO" sz="2000" b="1" dirty="0">
                <a:highlight>
                  <a:srgbClr val="FFFF00"/>
                </a:highlight>
              </a:rPr>
              <a:t>.</a:t>
            </a:r>
            <a:r>
              <a:rPr lang="nn-NO" dirty="0">
                <a:highlight>
                  <a:srgbClr val="FFFF00"/>
                </a:highlight>
              </a:rPr>
              <a:t> </a:t>
            </a:r>
            <a:r>
              <a:rPr lang="nn-NO" dirty="0"/>
              <a:t>Merk at du ikkje kan rekne med å få fri til feriereiser ved skulestart. Tilbodet om skuleplass gjeld berre for første skuledag. Det er eleven sitt ansvar å møte på skulen til rett dag/tid. Dersom du ikkje møter første skuledag, og ikkje har fått formell skriftleg permisjon frå skulen, har du ikkje rett til å få tilbake plassen dersom du møter fram seinare. Du vil også bli plassert </a:t>
            </a:r>
            <a:r>
              <a:rPr lang="nn-NO" dirty="0" err="1"/>
              <a:t>nederst</a:t>
            </a:r>
            <a:r>
              <a:rPr lang="nn-NO" dirty="0"/>
              <a:t> på eventuell venteliste før skulen kan gi deg nytt tilbod om plass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no-NO"/>
              <a:t>Viktige inntaksregler</a:t>
            </a:r>
            <a:endParaRPr/>
          </a:p>
        </p:txBody>
      </p:sp>
      <p:sp>
        <p:nvSpPr>
          <p:cNvPr id="184" name="Google Shape;184;p24"/>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Char char="•"/>
            </a:pPr>
            <a:r>
              <a:rPr lang="no-NO" b="1" dirty="0"/>
              <a:t>Vigo.no: her svarer du om du tar imot plass og om du vil stå på venteliste. Får du ikke sms </a:t>
            </a:r>
            <a:r>
              <a:rPr lang="de-DE" b="1" dirty="0"/>
              <a:t>7</a:t>
            </a:r>
            <a:r>
              <a:rPr lang="no-NO" b="1" dirty="0"/>
              <a:t>. juli, går du likevel inn på vigo.</a:t>
            </a:r>
            <a:endParaRPr b="1" dirty="0"/>
          </a:p>
          <a:p>
            <a:pPr marL="285750" lvl="0" indent="-285750" algn="l" rtl="0">
              <a:spcBef>
                <a:spcPts val="1080"/>
              </a:spcBef>
              <a:spcAft>
                <a:spcPts val="0"/>
              </a:spcAft>
              <a:buSzPts val="2760"/>
              <a:buChar char="•"/>
            </a:pPr>
            <a:r>
              <a:rPr lang="no-NO" b="1" dirty="0">
                <a:solidFill>
                  <a:srgbClr val="FF0000"/>
                </a:solidFill>
              </a:rPr>
              <a:t>NB! Du kan ikke takke nei til førsteønsket ditt</a:t>
            </a:r>
            <a:r>
              <a:rPr lang="de-DE" b="1" dirty="0">
                <a:solidFill>
                  <a:srgbClr val="FF0000"/>
                </a:solidFill>
              </a:rPr>
              <a:t> (</a:t>
            </a:r>
            <a:r>
              <a:rPr lang="de-DE" b="1" dirty="0" err="1">
                <a:solidFill>
                  <a:srgbClr val="FF0000"/>
                </a:solidFill>
              </a:rPr>
              <a:t>Unntak</a:t>
            </a:r>
            <a:r>
              <a:rPr lang="de-DE" b="1" dirty="0">
                <a:solidFill>
                  <a:srgbClr val="FF0000"/>
                </a:solidFill>
              </a:rPr>
              <a:t>: du har </a:t>
            </a:r>
            <a:r>
              <a:rPr lang="de-DE" b="1" dirty="0" err="1">
                <a:solidFill>
                  <a:srgbClr val="FF0000"/>
                </a:solidFill>
              </a:rPr>
              <a:t>fütt</a:t>
            </a:r>
            <a:r>
              <a:rPr lang="de-DE" b="1" dirty="0">
                <a:solidFill>
                  <a:srgbClr val="FF0000"/>
                </a:solidFill>
              </a:rPr>
              <a:t> </a:t>
            </a:r>
            <a:r>
              <a:rPr lang="de-DE" b="1" dirty="0" err="1">
                <a:solidFill>
                  <a:srgbClr val="FF0000"/>
                </a:solidFill>
              </a:rPr>
              <a:t>plass</a:t>
            </a:r>
            <a:r>
              <a:rPr lang="de-DE" b="1" dirty="0">
                <a:solidFill>
                  <a:srgbClr val="FF0000"/>
                </a:solidFill>
              </a:rPr>
              <a:t> </a:t>
            </a:r>
            <a:r>
              <a:rPr lang="de-DE" b="1" dirty="0" err="1">
                <a:solidFill>
                  <a:srgbClr val="FF0000"/>
                </a:solidFill>
              </a:rPr>
              <a:t>pü</a:t>
            </a:r>
            <a:r>
              <a:rPr lang="de-DE" b="1" dirty="0">
                <a:solidFill>
                  <a:srgbClr val="FF0000"/>
                </a:solidFill>
              </a:rPr>
              <a:t> </a:t>
            </a:r>
            <a:r>
              <a:rPr lang="de-DE" b="1" dirty="0" err="1">
                <a:solidFill>
                  <a:srgbClr val="FF0000"/>
                </a:solidFill>
              </a:rPr>
              <a:t>privatskole</a:t>
            </a:r>
            <a:r>
              <a:rPr lang="de-DE" b="1" dirty="0">
                <a:solidFill>
                  <a:srgbClr val="FF0000"/>
                </a:solidFill>
              </a:rPr>
              <a:t>)</a:t>
            </a:r>
            <a:endParaRPr dirty="0">
              <a:solidFill>
                <a:srgbClr val="FF0000"/>
              </a:solidFill>
            </a:endParaRPr>
          </a:p>
          <a:p>
            <a:pPr marL="285750" lvl="0" indent="-285750" algn="l" rtl="0">
              <a:spcBef>
                <a:spcPts val="1080"/>
              </a:spcBef>
              <a:spcAft>
                <a:spcPts val="0"/>
              </a:spcAft>
              <a:buSzPts val="2760"/>
              <a:buChar char="•"/>
            </a:pPr>
            <a:r>
              <a:rPr lang="no-NO" b="1" dirty="0"/>
              <a:t>HUSK! Får du ikke tilbud etter 1. inntak, må du svare ja til å stå på venteliste</a:t>
            </a:r>
            <a:endParaRPr lang="nn-NO" b="1" dirty="0"/>
          </a:p>
          <a:p>
            <a:pPr marL="285750" lvl="0" indent="-285750">
              <a:spcBef>
                <a:spcPts val="1080"/>
              </a:spcBef>
              <a:buSzPts val="2760"/>
            </a:pPr>
            <a:r>
              <a:rPr lang="nn-NO" dirty="0">
                <a:hlinkClick r:id="rId3"/>
              </a:rPr>
              <a:t>Svar på tilbod om plass | Vidaregåande opplæring - vilbli.no</a:t>
            </a:r>
            <a:endParaRPr lang="nn-NO" dirty="0"/>
          </a:p>
          <a:p>
            <a:pPr marL="285750" lvl="0" indent="-285750">
              <a:spcBef>
                <a:spcPts val="1080"/>
              </a:spcBef>
              <a:buSzPts val="2760"/>
            </a:pPr>
            <a:r>
              <a:rPr lang="nn-NO" b="1" dirty="0"/>
              <a:t>Har du fått krisepassord, </a:t>
            </a:r>
            <a:r>
              <a:rPr lang="nn-NO" b="1" dirty="0" err="1"/>
              <a:t>brukes</a:t>
            </a:r>
            <a:r>
              <a:rPr lang="nn-NO" b="1" dirty="0"/>
              <a:t> dette for å komme inn på VIGO.</a:t>
            </a:r>
            <a:endParaRPr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CDB95-23E9-4E64-AEC2-2B13A0B89F6E}"/>
              </a:ext>
            </a:extLst>
          </p:cNvPr>
          <p:cNvSpPr>
            <a:spLocks noGrp="1"/>
          </p:cNvSpPr>
          <p:nvPr>
            <p:ph type="title"/>
          </p:nvPr>
        </p:nvSpPr>
        <p:spPr/>
        <p:txBody>
          <a:bodyPr/>
          <a:lstStyle/>
          <a:p>
            <a:r>
              <a:rPr lang="nn-NO" dirty="0"/>
              <a:t>Etter skolestart</a:t>
            </a:r>
            <a:endParaRPr lang="nb-NO" dirty="0"/>
          </a:p>
        </p:txBody>
      </p:sp>
      <p:sp>
        <p:nvSpPr>
          <p:cNvPr id="3" name="Plassholder for tekst 2">
            <a:extLst>
              <a:ext uri="{FF2B5EF4-FFF2-40B4-BE49-F238E27FC236}">
                <a16:creationId xmlns:a16="http://schemas.microsoft.com/office/drawing/2014/main" id="{5802A965-2718-4D4A-906C-C7854EE9CAAA}"/>
              </a:ext>
            </a:extLst>
          </p:cNvPr>
          <p:cNvSpPr>
            <a:spLocks noGrp="1"/>
          </p:cNvSpPr>
          <p:nvPr>
            <p:ph type="body" idx="1"/>
          </p:nvPr>
        </p:nvSpPr>
        <p:spPr/>
        <p:txBody>
          <a:bodyPr/>
          <a:lstStyle/>
          <a:p>
            <a:pPr algn="l">
              <a:buNone/>
            </a:pPr>
            <a:r>
              <a:rPr lang="nn-NO" b="0" i="0" dirty="0">
                <a:solidFill>
                  <a:srgbClr val="3B3B3B"/>
                </a:solidFill>
                <a:effectLst/>
                <a:latin typeface="Nunito" panose="020F0502020204030204" pitchFamily="2" charset="0"/>
              </a:rPr>
              <a:t>Skulane tek over inntaket. Skulane tek kontakt med søkjarar frå ventelista dersom dei har ledige skuleplassar. Ventelista gjeld fram til 1. september. Du må sjølv ta kontakt med skulen dersom du ønskjer å stå på venteliste etter 1. september.</a:t>
            </a:r>
          </a:p>
          <a:p>
            <a:pPr algn="l">
              <a:buNone/>
            </a:pPr>
            <a:endParaRPr lang="nn-NO" b="0" i="0" dirty="0">
              <a:solidFill>
                <a:srgbClr val="3B3B3B"/>
              </a:solidFill>
              <a:effectLst/>
              <a:latin typeface="Nunito" panose="020F0502020204030204" pitchFamily="2" charset="0"/>
            </a:endParaRPr>
          </a:p>
          <a:p>
            <a:pPr algn="l"/>
            <a:r>
              <a:rPr lang="nn-NO" b="0" i="0" dirty="0">
                <a:solidFill>
                  <a:srgbClr val="3B3B3B"/>
                </a:solidFill>
                <a:effectLst/>
                <a:latin typeface="Nunito" panose="020F0502020204030204" pitchFamily="2" charset="0"/>
              </a:rPr>
              <a:t>Liste over ledige skuleplassar vil bli lagt ut på Vestland fylkeskommune si </a:t>
            </a:r>
            <a:r>
              <a:rPr lang="nn-NO" b="0" i="0" dirty="0">
                <a:solidFill>
                  <a:srgbClr val="3B3B3B"/>
                </a:solidFill>
                <a:effectLst/>
                <a:latin typeface="Nunito" panose="020F0502020204030204" pitchFamily="2" charset="0"/>
                <a:hlinkClick r:id="rId2"/>
              </a:rPr>
              <a:t>heimeside</a:t>
            </a:r>
            <a:r>
              <a:rPr lang="nn-NO" b="0" i="0" dirty="0">
                <a:solidFill>
                  <a:srgbClr val="3B3B3B"/>
                </a:solidFill>
                <a:effectLst/>
                <a:latin typeface="Nunito" panose="020F0502020204030204" pitchFamily="2" charset="0"/>
              </a:rPr>
              <a:t> etter skulestart.</a:t>
            </a:r>
          </a:p>
          <a:p>
            <a:pPr marL="0" lvl="0" indent="0">
              <a:spcBef>
                <a:spcPts val="1000"/>
              </a:spcBef>
              <a:buSzPts val="2300"/>
              <a:buNone/>
            </a:pPr>
            <a:endParaRPr lang="nb-NO" b="1" dirty="0"/>
          </a:p>
          <a:p>
            <a:endParaRPr lang="nb-NO" dirty="0"/>
          </a:p>
        </p:txBody>
      </p:sp>
    </p:spTree>
    <p:extLst>
      <p:ext uri="{BB962C8B-B14F-4D97-AF65-F5344CB8AC3E}">
        <p14:creationId xmlns:p14="http://schemas.microsoft.com/office/powerpoint/2010/main" val="3006895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no-NO"/>
              <a:t>Viktige inntaksregler</a:t>
            </a:r>
            <a:endParaRPr/>
          </a:p>
        </p:txBody>
      </p:sp>
      <p:sp>
        <p:nvSpPr>
          <p:cNvPr id="190" name="Google Shape;190;p25"/>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t" anchorCtr="0">
            <a:noAutofit/>
          </a:bodyPr>
          <a:lstStyle/>
          <a:p>
            <a:pPr marL="285750" lvl="0" indent="-285750" algn="l" rtl="0">
              <a:lnSpc>
                <a:spcPct val="80000"/>
              </a:lnSpc>
              <a:spcBef>
                <a:spcPts val="0"/>
              </a:spcBef>
              <a:spcAft>
                <a:spcPts val="0"/>
              </a:spcAft>
              <a:buSzPts val="2139"/>
              <a:buChar char="•"/>
            </a:pPr>
            <a:r>
              <a:rPr lang="no-NO" b="1" dirty="0"/>
              <a:t>Merk at du etter 3. inntaksomgang ikke lenger står på venteliste til høyere skolevalg ved samme utdanningsprogram/programområde der du har fått plass tidligere, bare høyere utdanningsprogram.</a:t>
            </a:r>
            <a:endParaRPr dirty="0"/>
          </a:p>
          <a:p>
            <a:pPr marL="285750" lvl="0" indent="-285750" algn="l" rtl="0">
              <a:lnSpc>
                <a:spcPct val="80000"/>
              </a:lnSpc>
              <a:spcBef>
                <a:spcPts val="972"/>
              </a:spcBef>
              <a:spcAft>
                <a:spcPts val="0"/>
              </a:spcAft>
              <a:buSzPts val="2139"/>
              <a:buChar char="•"/>
            </a:pPr>
            <a:r>
              <a:rPr lang="no-NO" b="1" dirty="0"/>
              <a:t>Forhåndssvar gjelder bare for 1. inntaksrunde</a:t>
            </a:r>
            <a:endParaRPr b="1" dirty="0"/>
          </a:p>
          <a:p>
            <a:pPr marL="285750" lvl="0" indent="-285750" algn="l" rtl="0">
              <a:lnSpc>
                <a:spcPct val="80000"/>
              </a:lnSpc>
              <a:spcBef>
                <a:spcPts val="972"/>
              </a:spcBef>
              <a:spcAft>
                <a:spcPts val="0"/>
              </a:spcAft>
              <a:buSzPts val="2139"/>
              <a:buChar char="•"/>
            </a:pPr>
            <a:r>
              <a:rPr lang="no-NO" b="1" dirty="0"/>
              <a:t>Meld frå til skolen hvis du ikke kan stille de første skoledagene. Bare skolen kan gi permisjon</a:t>
            </a:r>
            <a:endParaRPr dirty="0"/>
          </a:p>
          <a:p>
            <a:pPr marL="285750" lvl="0" indent="-285750" algn="l" rtl="0">
              <a:lnSpc>
                <a:spcPct val="80000"/>
              </a:lnSpc>
              <a:spcBef>
                <a:spcPts val="972"/>
              </a:spcBef>
              <a:spcAft>
                <a:spcPts val="0"/>
              </a:spcAft>
              <a:buSzPts val="2139"/>
              <a:buChar char="•"/>
            </a:pPr>
            <a:r>
              <a:rPr lang="no-NO" b="1" dirty="0"/>
              <a:t>Alltid oppgi hele personnummeret ditt.</a:t>
            </a:r>
            <a:endParaRPr dirty="0"/>
          </a:p>
          <a:p>
            <a:pPr marL="285750" lvl="0" indent="-285750" algn="l" rtl="0">
              <a:lnSpc>
                <a:spcPct val="80000"/>
              </a:lnSpc>
              <a:spcBef>
                <a:spcPts val="972"/>
              </a:spcBef>
              <a:spcAft>
                <a:spcPts val="0"/>
              </a:spcAft>
              <a:buSzPts val="2139"/>
              <a:buChar char="•"/>
            </a:pPr>
            <a:r>
              <a:rPr lang="no-NO" b="1" dirty="0"/>
              <a:t>www.Lånekassen.no gir utstyrsstipend og grunnstipend. Sjekk hva du har rett på. Alle må betale for buss</a:t>
            </a:r>
            <a:endParaRPr dirty="0"/>
          </a:p>
          <a:p>
            <a:pPr marL="285750" lvl="0" indent="-149923" algn="l" rtl="0">
              <a:lnSpc>
                <a:spcPct val="80000"/>
              </a:lnSpc>
              <a:spcBef>
                <a:spcPts val="972"/>
              </a:spcBef>
              <a:spcAft>
                <a:spcPts val="0"/>
              </a:spcAft>
              <a:buSzPts val="2139"/>
              <a:buNone/>
            </a:pPr>
            <a:endParaRPr sz="1860" dirty="0"/>
          </a:p>
          <a:p>
            <a:pPr marL="285750" lvl="0" indent="-149923" algn="l" rtl="0">
              <a:lnSpc>
                <a:spcPct val="80000"/>
              </a:lnSpc>
              <a:spcBef>
                <a:spcPts val="972"/>
              </a:spcBef>
              <a:spcAft>
                <a:spcPts val="0"/>
              </a:spcAft>
              <a:buSzPts val="2139"/>
              <a:buNone/>
            </a:pPr>
            <a:endParaRPr sz="186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262626"/>
              </a:buClr>
              <a:buSzPts val="4400"/>
              <a:buFont typeface="Garamond"/>
              <a:buNone/>
            </a:pPr>
            <a:r>
              <a:rPr lang="no-NO"/>
              <a:t>Krise??</a:t>
            </a:r>
            <a:endParaRPr/>
          </a:p>
        </p:txBody>
      </p:sp>
      <p:sp>
        <p:nvSpPr>
          <p:cNvPr id="196" name="Google Shape;196;p26"/>
          <p:cNvSpPr txBox="1">
            <a:spLocks noGrp="1"/>
          </p:cNvSpPr>
          <p:nvPr>
            <p:ph type="body" idx="1"/>
          </p:nvPr>
        </p:nvSpPr>
        <p:spPr>
          <a:xfrm>
            <a:off x="685800" y="2063396"/>
            <a:ext cx="10394707" cy="3311189"/>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2760"/>
              <a:buChar char="•"/>
            </a:pPr>
            <a:endParaRPr dirty="0"/>
          </a:p>
          <a:p>
            <a:pPr marL="285750" lvl="0" indent="-285750" algn="l" rtl="0">
              <a:spcBef>
                <a:spcPts val="1080"/>
              </a:spcBef>
              <a:spcAft>
                <a:spcPts val="0"/>
              </a:spcAft>
              <a:buSzPts val="2760"/>
              <a:buChar char="•"/>
            </a:pPr>
            <a:r>
              <a:rPr lang="nn-NO" dirty="0">
                <a:hlinkClick r:id="rId3"/>
              </a:rPr>
              <a:t>Svar på tilbod om plass | Vidaregåande opplæring - vilbli.no</a:t>
            </a:r>
            <a:endParaRPr lang="nn-NO" b="1" dirty="0"/>
          </a:p>
          <a:p>
            <a:pPr marL="285750" lvl="0" indent="-285750" algn="l" rtl="0">
              <a:spcBef>
                <a:spcPts val="1080"/>
              </a:spcBef>
              <a:spcAft>
                <a:spcPts val="0"/>
              </a:spcAft>
              <a:buSzPts val="2760"/>
              <a:buChar char="•"/>
            </a:pPr>
            <a:r>
              <a:rPr lang="nn-NO" dirty="0">
                <a:hlinkClick r:id="rId4"/>
              </a:rPr>
              <a:t>Søknad og inntak til vidaregåande opplæring - Vestland fylkeskommune</a:t>
            </a:r>
            <a:endParaRPr lang="nn-NO" dirty="0"/>
          </a:p>
          <a:p>
            <a:pPr marL="285750" lvl="0" indent="-285750" algn="l" rtl="0">
              <a:spcBef>
                <a:spcPts val="1080"/>
              </a:spcBef>
              <a:spcAft>
                <a:spcPts val="0"/>
              </a:spcAft>
              <a:buSzPts val="2760"/>
              <a:buChar char="•"/>
            </a:pPr>
            <a:endParaRPr lang="nb-NO" b="1" dirty="0"/>
          </a:p>
          <a:p>
            <a:pPr marL="285750" lvl="0" indent="-241934">
              <a:spcBef>
                <a:spcPts val="1080"/>
              </a:spcBef>
            </a:pPr>
            <a:r>
              <a:rPr lang="nn-NO" sz="3100" b="1" dirty="0"/>
              <a:t>L</a:t>
            </a:r>
            <a:r>
              <a:rPr lang="nb-NO" sz="3100" b="1" dirty="0" err="1"/>
              <a:t>ykke</a:t>
            </a:r>
            <a:r>
              <a:rPr lang="nb-NO" sz="3100" b="1" dirty="0"/>
              <a:t> til </a:t>
            </a:r>
            <a:r>
              <a:rPr lang="nb-NO" sz="3100" b="1" dirty="0">
                <a:sym typeface="Wingdings" panose="05000000000000000000" pitchFamily="2" charset="2"/>
              </a:rPr>
              <a:t></a:t>
            </a:r>
            <a:endParaRPr sz="31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379812-6D5B-AD1A-3051-7D9396870D63}"/>
              </a:ext>
            </a:extLst>
          </p:cNvPr>
          <p:cNvSpPr>
            <a:spLocks noGrp="1"/>
          </p:cNvSpPr>
          <p:nvPr>
            <p:ph type="title"/>
          </p:nvPr>
        </p:nvSpPr>
        <p:spPr/>
        <p:txBody>
          <a:bodyPr/>
          <a:lstStyle/>
          <a:p>
            <a:r>
              <a:rPr lang="nn-NO" dirty="0"/>
              <a:t>Positive </a:t>
            </a:r>
            <a:r>
              <a:rPr lang="nn-NO" dirty="0" err="1"/>
              <a:t>uncertainty</a:t>
            </a:r>
            <a:br>
              <a:rPr lang="nn-NO" dirty="0"/>
            </a:br>
            <a:r>
              <a:rPr lang="nb-NO" dirty="0" err="1">
                <a:hlinkClick r:id="rId3"/>
              </a:rPr>
              <a:t>Coping</a:t>
            </a:r>
            <a:r>
              <a:rPr lang="nb-NO" dirty="0">
                <a:hlinkClick r:id="rId3"/>
              </a:rPr>
              <a:t> With </a:t>
            </a:r>
            <a:r>
              <a:rPr lang="nb-NO" dirty="0" err="1">
                <a:hlinkClick r:id="rId3"/>
              </a:rPr>
              <a:t>Uncertainty</a:t>
            </a:r>
            <a:endParaRPr lang="nb-NO" dirty="0"/>
          </a:p>
        </p:txBody>
      </p:sp>
      <p:sp>
        <p:nvSpPr>
          <p:cNvPr id="3" name="Plasshaldar for tekst 2">
            <a:extLst>
              <a:ext uri="{FF2B5EF4-FFF2-40B4-BE49-F238E27FC236}">
                <a16:creationId xmlns:a16="http://schemas.microsoft.com/office/drawing/2014/main" id="{ECC2356E-7F7C-85E8-C88A-37784BA8A8F6}"/>
              </a:ext>
            </a:extLst>
          </p:cNvPr>
          <p:cNvSpPr>
            <a:spLocks noGrp="1"/>
          </p:cNvSpPr>
          <p:nvPr>
            <p:ph type="body" idx="1"/>
          </p:nvPr>
        </p:nvSpPr>
        <p:spPr>
          <a:xfrm>
            <a:off x="-8728836" y="2063396"/>
            <a:ext cx="27038311" cy="4983678"/>
          </a:xfrm>
        </p:spPr>
        <p:txBody>
          <a:bodyPr/>
          <a:lstStyle/>
          <a:p>
            <a:endParaRPr lang="nb-NO" dirty="0"/>
          </a:p>
        </p:txBody>
      </p:sp>
      <p:pic>
        <p:nvPicPr>
          <p:cNvPr id="1026" name="Picture 2">
            <a:extLst>
              <a:ext uri="{FF2B5EF4-FFF2-40B4-BE49-F238E27FC236}">
                <a16:creationId xmlns:a16="http://schemas.microsoft.com/office/drawing/2014/main" id="{06067099-CDD8-4F14-99BB-0F7DA866EF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171" y="2362200"/>
            <a:ext cx="7432819" cy="321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6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15A2E7-FDAB-BB73-6BF7-175A3F32EF48}"/>
              </a:ext>
            </a:extLst>
          </p:cNvPr>
          <p:cNvSpPr>
            <a:spLocks noGrp="1"/>
          </p:cNvSpPr>
          <p:nvPr>
            <p:ph type="title"/>
          </p:nvPr>
        </p:nvSpPr>
        <p:spPr/>
        <p:txBody>
          <a:bodyPr/>
          <a:lstStyle/>
          <a:p>
            <a:r>
              <a:rPr lang="nn-NO" dirty="0"/>
              <a:t>Ny start?</a:t>
            </a:r>
            <a:endParaRPr lang="nb-NO" dirty="0"/>
          </a:p>
        </p:txBody>
      </p:sp>
      <p:sp>
        <p:nvSpPr>
          <p:cNvPr id="3" name="Plasshaldar for tekst 2">
            <a:extLst>
              <a:ext uri="{FF2B5EF4-FFF2-40B4-BE49-F238E27FC236}">
                <a16:creationId xmlns:a16="http://schemas.microsoft.com/office/drawing/2014/main" id="{924012C9-D9C6-0AC3-013A-5FF9E972B30A}"/>
              </a:ext>
            </a:extLst>
          </p:cNvPr>
          <p:cNvSpPr>
            <a:spLocks noGrp="1"/>
          </p:cNvSpPr>
          <p:nvPr>
            <p:ph type="body" idx="1"/>
          </p:nvPr>
        </p:nvSpPr>
        <p:spPr/>
        <p:txBody>
          <a:bodyPr/>
          <a:lstStyle/>
          <a:p>
            <a:r>
              <a:rPr lang="nn-NO" sz="2800" dirty="0"/>
              <a:t>Husker du starten på FUS? Andre steder du har vært ny? </a:t>
            </a:r>
            <a:r>
              <a:rPr lang="nn-NO" sz="2800" dirty="0" err="1"/>
              <a:t>Hva</a:t>
            </a:r>
            <a:r>
              <a:rPr lang="nn-NO" sz="2800" dirty="0"/>
              <a:t> har du erfart / lært?</a:t>
            </a:r>
          </a:p>
          <a:p>
            <a:r>
              <a:rPr lang="nn-NO" sz="2800" dirty="0"/>
              <a:t>Tips til andre som skal begynne på </a:t>
            </a:r>
            <a:r>
              <a:rPr lang="nn-NO" sz="2800" dirty="0" err="1"/>
              <a:t>vgs</a:t>
            </a:r>
            <a:r>
              <a:rPr lang="nn-NO" sz="2800" dirty="0"/>
              <a:t>?</a:t>
            </a:r>
          </a:p>
          <a:p>
            <a:r>
              <a:rPr lang="nn-NO" sz="2800" dirty="0" err="1"/>
              <a:t>Hva</a:t>
            </a:r>
            <a:r>
              <a:rPr lang="nn-NO" sz="2800" dirty="0"/>
              <a:t> gleder du deg til?</a:t>
            </a:r>
            <a:endParaRPr lang="nb-NO" sz="2800" dirty="0"/>
          </a:p>
        </p:txBody>
      </p:sp>
    </p:spTree>
    <p:extLst>
      <p:ext uri="{BB962C8B-B14F-4D97-AF65-F5344CB8AC3E}">
        <p14:creationId xmlns:p14="http://schemas.microsoft.com/office/powerpoint/2010/main" val="2912082729"/>
      </p:ext>
    </p:extLst>
  </p:cSld>
  <p:clrMapOvr>
    <a:masterClrMapping/>
  </p:clrMapOvr>
</p:sld>
</file>

<file path=ppt/theme/theme1.xml><?xml version="1.0" encoding="utf-8"?>
<a:theme xmlns:a="http://schemas.openxmlformats.org/drawingml/2006/main" name="Organisk">
  <a:themeElements>
    <a:clrScheme name="Organisk">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30307</TotalTime>
  <Words>702</Words>
  <Application>Microsoft Office PowerPoint</Application>
  <PresentationFormat>Breiskjerm</PresentationFormat>
  <Paragraphs>54</Paragraphs>
  <Slides>12</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Lysbilettitlar</vt:lpstr>
      </vt:variant>
      <vt:variant>
        <vt:i4>12</vt:i4>
      </vt:variant>
    </vt:vector>
  </HeadingPairs>
  <TitlesOfParts>
    <vt:vector size="20" baseType="lpstr">
      <vt:lpstr>Nunito</vt:lpstr>
      <vt:lpstr>Arial</vt:lpstr>
      <vt:lpstr>Garamond</vt:lpstr>
      <vt:lpstr>Roboto</vt:lpstr>
      <vt:lpstr>Times New Roman</vt:lpstr>
      <vt:lpstr>Graphik Web</vt:lpstr>
      <vt:lpstr>Wingdings</vt:lpstr>
      <vt:lpstr>Organisk</vt:lpstr>
      <vt:lpstr>Inntaksreglene</vt:lpstr>
      <vt:lpstr>KONTAKT</vt:lpstr>
      <vt:lpstr>Viktige datoer</vt:lpstr>
      <vt:lpstr>Viktige inntaksregler</vt:lpstr>
      <vt:lpstr>Etter skolestart</vt:lpstr>
      <vt:lpstr>Viktige inntaksregler</vt:lpstr>
      <vt:lpstr>Krise??</vt:lpstr>
      <vt:lpstr>Positive uncertainty Coping With Uncertainty</vt:lpstr>
      <vt:lpstr>Ny start?</vt:lpstr>
      <vt:lpstr>Ny start?</vt:lpstr>
      <vt:lpstr>Nye vennskap</vt:lpstr>
      <vt:lpstr>Nye vennskap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Inntaksreglene</dc:title>
  <dc:creator>Anita Færøy Klivnoy</dc:creator>
  <cp:lastModifiedBy>Anita Færøy Klivnoy</cp:lastModifiedBy>
  <cp:revision>16</cp:revision>
  <dcterms:modified xsi:type="dcterms:W3CDTF">2026-06-18T06:01:41Z</dcterms:modified>
</cp:coreProperties>
</file>