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9"/>
  </p:notesMasterIdLst>
  <p:sldIdLst>
    <p:sldId id="282" r:id="rId4"/>
    <p:sldId id="259" r:id="rId5"/>
    <p:sldId id="283" r:id="rId6"/>
    <p:sldId id="258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56" r:id="rId18"/>
    <p:sldId id="257" r:id="rId19"/>
    <p:sldId id="261" r:id="rId20"/>
    <p:sldId id="262" r:id="rId21"/>
    <p:sldId id="263" r:id="rId22"/>
    <p:sldId id="265" r:id="rId23"/>
    <p:sldId id="266" r:id="rId24"/>
    <p:sldId id="267" r:id="rId25"/>
    <p:sldId id="268" r:id="rId26"/>
    <p:sldId id="269" r:id="rId27"/>
    <p:sldId id="270" r:id="rId28"/>
    <p:sldId id="281" r:id="rId29"/>
    <p:sldId id="271" r:id="rId30"/>
    <p:sldId id="272" r:id="rId31"/>
    <p:sldId id="273" r:id="rId32"/>
    <p:sldId id="274" r:id="rId33"/>
    <p:sldId id="275" r:id="rId34"/>
    <p:sldId id="280" r:id="rId35"/>
    <p:sldId id="276" r:id="rId36"/>
    <p:sldId id="294" r:id="rId37"/>
    <p:sldId id="277" r:id="rId38"/>
  </p:sldIdLst>
  <p:sldSz cx="9144000" cy="5715000" type="screen16x10"/>
  <p:notesSz cx="6797675" cy="9928225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Libre Franklin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044" y="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7160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0" name="Google Shape;3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41425"/>
            <a:ext cx="53578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41425"/>
            <a:ext cx="53578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41425"/>
            <a:ext cx="53578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9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9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9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brosjyre.no/Sotra_vgs_ny/WebView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bli.no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hyperlink" Target="http://www.vigo.no/" TargetMode="External"/><Relationship Id="rId4" Type="http://schemas.openxmlformats.org/officeDocument/2006/relationships/hyperlink" Target="http://www.utdanning.n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stlandfylke.no/utdanning-og-karriere/elev/inntak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F2C5B9-7929-7333-5527-C82E6CBA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2937789"/>
            <a:ext cx="7886700" cy="2524539"/>
          </a:xfrm>
        </p:spPr>
        <p:txBody>
          <a:bodyPr>
            <a:normAutofit fontScale="90000"/>
          </a:bodyPr>
          <a:lstStyle/>
          <a:p>
            <a:r>
              <a:rPr lang="nb-NO" dirty="0"/>
              <a:t>Sotra Arena -10. januar 2023</a:t>
            </a:r>
            <a:br>
              <a:rPr lang="nb-NO" dirty="0"/>
            </a:br>
            <a:r>
              <a:rPr lang="nb-NO" dirty="0"/>
              <a:t>Klokken 19.10 og 19.40</a:t>
            </a:r>
            <a:br>
              <a:rPr lang="nb-NO" dirty="0"/>
            </a:br>
            <a:br>
              <a:rPr lang="nb-NO" dirty="0"/>
            </a:br>
            <a:r>
              <a:rPr lang="nb-NO" dirty="0"/>
              <a:t>Parkering i Kystbygarasjen</a:t>
            </a:r>
            <a:br>
              <a:rPr lang="nb-NO" dirty="0"/>
            </a:br>
            <a:r>
              <a:rPr lang="nb-NO" dirty="0"/>
              <a:t>- skyttelbuss fra «</a:t>
            </a:r>
            <a:r>
              <a:rPr lang="nb-NO"/>
              <a:t>minimarkedene» - vis a vis Meny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4EB883B-20FF-7716-7A98-1D3BB538C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613" y="701488"/>
            <a:ext cx="7334107" cy="2236301"/>
          </a:xfrm>
        </p:spPr>
      </p:pic>
    </p:spTree>
    <p:extLst>
      <p:ext uri="{BB962C8B-B14F-4D97-AF65-F5344CB8AC3E}">
        <p14:creationId xmlns:p14="http://schemas.microsoft.com/office/powerpoint/2010/main" val="172180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F52E1F-928A-433C-9243-AFF42FAC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29777"/>
            <a:ext cx="3276452" cy="1467631"/>
          </a:xfrm>
        </p:spPr>
        <p:txBody>
          <a:bodyPr anchor="b">
            <a:normAutofit fontScale="90000"/>
          </a:bodyPr>
          <a:lstStyle/>
          <a:p>
            <a:r>
              <a:rPr lang="nb-NO" sz="3150"/>
              <a:t>Dokumentasjon – hva bør være med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D0E0EC-8E3F-4EC6-9612-6BAC1D6F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440424"/>
            <a:ext cx="3182692" cy="2490501"/>
          </a:xfrm>
        </p:spPr>
        <p:txBody>
          <a:bodyPr>
            <a:normAutofit lnSpcReduction="10000"/>
          </a:bodyPr>
          <a:lstStyle/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Lærevansker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Dysleksi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Dyskalkuli 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ADHD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ADD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Autisme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Asperger 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Konsentrasjonsvansker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Språkvansker  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Hørselsvansker </a:t>
            </a:r>
          </a:p>
        </p:txBody>
      </p:sp>
      <p:pic>
        <p:nvPicPr>
          <p:cNvPr id="5" name="Bilde 4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47D88380-85FD-41E0-A53F-9BFD1A121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50" b="-2"/>
          <a:stretch/>
        </p:blipFill>
        <p:spPr>
          <a:xfrm>
            <a:off x="3983777" y="2857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719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408EEC-A2E7-4A54-A9A5-E927A02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464655"/>
            <a:ext cx="8263890" cy="1075811"/>
          </a:xfrm>
        </p:spPr>
        <p:txBody>
          <a:bodyPr anchor="b">
            <a:normAutofit/>
          </a:bodyPr>
          <a:lstStyle/>
          <a:p>
            <a:r>
              <a:rPr lang="nb-NO" sz="4050"/>
              <a:t>For elever som søker 1. februar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A417EC-2A26-4C66-BEAC-8B7AA75F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1839237"/>
            <a:ext cx="5035164" cy="3089379"/>
          </a:xfrm>
        </p:spPr>
        <p:txBody>
          <a:bodyPr anchor="t">
            <a:normAutofit fontScale="92500" lnSpcReduction="10000"/>
          </a:bodyPr>
          <a:lstStyle/>
          <a:p>
            <a:r>
              <a:rPr lang="nb-NO" sz="1650"/>
              <a:t>Vi får liste fra inntakskontoret om hvilke elever som vil få tilbud om plass på de forskjellige linjene</a:t>
            </a:r>
          </a:p>
          <a:p>
            <a:r>
              <a:rPr lang="nb-NO" sz="1650"/>
              <a:t>Vi leser dokumentene som er sendt inn fra ungdomsskole</a:t>
            </a:r>
          </a:p>
          <a:p>
            <a:r>
              <a:rPr lang="nb-NO" sz="1650"/>
              <a:t>Rådgivere inviterer til en samtale før sommerferien, da ofte uten avgiverskolen. Overføringsmøter med avgiverskolen blir gjort ved skolestart ved behov.</a:t>
            </a:r>
          </a:p>
          <a:p>
            <a:pPr lvl="1"/>
            <a:r>
              <a:rPr lang="nb-NO" sz="1650"/>
              <a:t>For elever som søker HTA og HTH, skjer det før sommeren</a:t>
            </a:r>
          </a:p>
          <a:p>
            <a:r>
              <a:rPr lang="nb-NO" sz="1650"/>
              <a:t>Dette gjør vi for å opprette kontakt med elev og foresatte og for få til en best mulig overgang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882B053-0A26-498F-9AA2-11C9B0902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7" r="30116" b="-1"/>
          <a:stretch/>
        </p:blipFill>
        <p:spPr>
          <a:xfrm>
            <a:off x="5756744" y="1856232"/>
            <a:ext cx="2955798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1DA870-11D1-4A53-B8AA-2FA18424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29777"/>
            <a:ext cx="3276452" cy="1467631"/>
          </a:xfrm>
        </p:spPr>
        <p:txBody>
          <a:bodyPr anchor="b">
            <a:normAutofit fontScale="90000"/>
          </a:bodyPr>
          <a:lstStyle/>
          <a:p>
            <a:r>
              <a:rPr lang="nb-NO" sz="3150"/>
              <a:t>Informasjon til videregående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9C9A08-6813-4FC8-9410-CE84E4D8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440424"/>
            <a:ext cx="3182692" cy="2490501"/>
          </a:xfrm>
        </p:spPr>
        <p:txBody>
          <a:bodyPr>
            <a:normAutofit fontScale="92500" lnSpcReduction="20000"/>
          </a:bodyPr>
          <a:lstStyle/>
          <a:p>
            <a:r>
              <a:rPr lang="nb-NO" sz="1500"/>
              <a:t>Bor noen i fosterhjem, må vi ha skriftlig fra dem hvem som skal ha informasjon om ungdommen, vi henter opplysninger fra folkeregisteret.</a:t>
            </a:r>
          </a:p>
          <a:p>
            <a:r>
              <a:rPr lang="nb-NO" sz="1500"/>
              <a:t>Dokumentasjon på behov for tilrettelegging på eksamen</a:t>
            </a:r>
          </a:p>
          <a:p>
            <a:r>
              <a:rPr lang="nb-NO" sz="1500"/>
              <a:t>Dokumentasjon om behov for tilrettelegging av undervisning</a:t>
            </a:r>
          </a:p>
          <a:p>
            <a:r>
              <a:rPr lang="nb-NO" sz="1500"/>
              <a:t>Spesialundervisning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BFEA63E-E335-4800-9B12-4F34E976C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91" r="1" b="10176"/>
          <a:stretch/>
        </p:blipFill>
        <p:spPr>
          <a:xfrm>
            <a:off x="3983777" y="2857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799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6D6B95-F71B-401B-86F7-EE082091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29777"/>
            <a:ext cx="3276452" cy="1467631"/>
          </a:xfrm>
        </p:spPr>
        <p:txBody>
          <a:bodyPr anchor="b">
            <a:normAutofit/>
          </a:bodyPr>
          <a:lstStyle/>
          <a:p>
            <a:r>
              <a:rPr lang="nb-NO" sz="4050"/>
              <a:t>Hva skjer ved skolestart?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2F0523-BA9C-4A9E-B116-B8C5F7A9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472343"/>
            <a:ext cx="3182692" cy="2490501"/>
          </a:xfrm>
        </p:spPr>
        <p:txBody>
          <a:bodyPr>
            <a:normAutofit fontScale="92500" lnSpcReduction="20000"/>
          </a:bodyPr>
          <a:lstStyle/>
          <a:p>
            <a:r>
              <a:rPr lang="nb-NO" sz="1500"/>
              <a:t>Alle elever med foresatt blir invitert til en startsamtale med kontaktlærer, vanligvis en av de første skoledagene</a:t>
            </a:r>
          </a:p>
          <a:p>
            <a:r>
              <a:rPr lang="nb-NO" sz="1500"/>
              <a:t>Vi gjennomfører kartleggingsprøver av alle vg1-elevene i matte, norsk og engelsk for å kunne legge til rette for god læring</a:t>
            </a:r>
          </a:p>
          <a:p>
            <a:r>
              <a:rPr lang="nb-NO" sz="1500"/>
              <a:t>Foreldremøte i september, først en fellesdel for så å deles klassevis</a:t>
            </a:r>
          </a:p>
          <a:p>
            <a:endParaRPr lang="nb-NO" sz="1500"/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F5148299-D771-472F-B2DF-6FA248CD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5" r="13209" b="1"/>
          <a:stretch/>
        </p:blipFill>
        <p:spPr>
          <a:xfrm>
            <a:off x="3983777" y="2857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580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7EDBCD-886E-4188-A153-A556D261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291250"/>
            <a:ext cx="4841875" cy="1652902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sz="4800"/>
              <a:t>Kompetent, open og modig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BAEAF6-4484-4807-9F96-4BBD6D01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689467"/>
            <a:ext cx="4841875" cy="499390"/>
          </a:xfrm>
        </p:spPr>
        <p:txBody>
          <a:bodyPr spcFirstLastPara="1" vert="horz" wrap="square" lIns="68580" tIns="34290" rIns="68580" bIns="34290" rtlCol="0" anchor="b" anchorCtr="0">
            <a:normAutofit fontScale="92500"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tx1">
                    <a:alpha val="60000"/>
                  </a:schemeClr>
                </a:solidFill>
              </a:rPr>
              <a:t>https://www.visbrosjyre.no/Sotra_vgs_ny/WebView/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C9FD0DF-0164-4B85-BAA7-8544CF48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406" y="889499"/>
            <a:ext cx="2288696" cy="614632"/>
          </a:xfrm>
          <a:prstGeom prst="rect">
            <a:avLst/>
          </a:prstGeom>
        </p:spPr>
      </p:pic>
      <p:pic>
        <p:nvPicPr>
          <p:cNvPr id="7" name="Bilde 6" descr="Et bilde som inneholder tekst, person, skjermbilde&#10;&#10;Automatisk generert beskrivelse">
            <a:hlinkClick r:id="rId3"/>
            <a:extLst>
              <a:ext uri="{FF2B5EF4-FFF2-40B4-BE49-F238E27FC236}">
                <a16:creationId xmlns:a16="http://schemas.microsoft.com/office/drawing/2014/main" id="{7C68DCB8-3B86-483D-B11E-74F881B0C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268" y="2365273"/>
            <a:ext cx="1817001" cy="25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ctrTitle"/>
          </p:nvPr>
        </p:nvSpPr>
        <p:spPr>
          <a:xfrm>
            <a:off x="1043079" y="1560709"/>
            <a:ext cx="7028161" cy="134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lang="en-US" sz="3959" b="1"/>
              <a:t>INNTAK TIL VIDAREGÅENDE SKULE</a:t>
            </a:r>
            <a:endParaRPr sz="3959" b="1"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1"/>
          </p:nvPr>
        </p:nvSpPr>
        <p:spPr>
          <a:xfrm>
            <a:off x="1043079" y="2640763"/>
            <a:ext cx="7028161" cy="6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60" y="194179"/>
            <a:ext cx="8625633" cy="10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15" y="4716495"/>
            <a:ext cx="512303" cy="77671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/>
          <p:nvPr/>
        </p:nvSpPr>
        <p:spPr>
          <a:xfrm>
            <a:off x="1043079" y="3600744"/>
            <a:ext cx="7028161" cy="6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Januar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2023</a:t>
            </a:r>
            <a:endParaRPr sz="32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317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                       Ta valet</a:t>
            </a:r>
            <a:endParaRPr sz="3600" b="1"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sz="2800" dirty="0" err="1">
                <a:latin typeface="Constantia"/>
                <a:ea typeface="Constantia"/>
                <a:cs typeface="Constantia"/>
                <a:sym typeface="Constantia"/>
              </a:rPr>
              <a:t>Timar</a:t>
            </a:r>
            <a:r>
              <a:rPr lang="en-US" sz="28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dirty="0" err="1"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28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dirty="0" err="1">
                <a:latin typeface="Constantia"/>
                <a:ea typeface="Constantia"/>
                <a:cs typeface="Constantia"/>
                <a:sym typeface="Constantia"/>
              </a:rPr>
              <a:t>utdanningsval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</a:t>
            </a: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få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søkje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informasjon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dirty="0" err="1">
                <a:latin typeface="Constantia"/>
                <a:ea typeface="Constantia"/>
                <a:cs typeface="Constantia"/>
                <a:sym typeface="Constantia"/>
              </a:rPr>
              <a:t>Hospitering</a:t>
            </a:r>
            <a:r>
              <a:rPr lang="en-US" dirty="0">
                <a:latin typeface="Constantia"/>
                <a:ea typeface="Constantia"/>
                <a:cs typeface="Constantia"/>
                <a:sym typeface="Constantia"/>
              </a:rPr>
              <a:t> – </a:t>
            </a:r>
            <a:r>
              <a:rPr lang="en-US" dirty="0" err="1">
                <a:latin typeface="Constantia"/>
                <a:ea typeface="Constantia"/>
                <a:cs typeface="Constantia"/>
                <a:sym typeface="Constantia"/>
              </a:rPr>
              <a:t>kontakt</a:t>
            </a:r>
            <a:r>
              <a:rPr lang="en-US" dirty="0">
                <a:latin typeface="Constantia"/>
                <a:ea typeface="Constantia"/>
                <a:cs typeface="Constantia"/>
                <a:sym typeface="Constantia"/>
              </a:rPr>
              <a:t> med </a:t>
            </a:r>
            <a:r>
              <a:rPr lang="en-US" dirty="0" err="1">
                <a:latin typeface="Constantia"/>
                <a:ea typeface="Constantia"/>
                <a:cs typeface="Constantia"/>
                <a:sym typeface="Constantia"/>
              </a:rPr>
              <a:t>skuler</a:t>
            </a:r>
            <a:endParaRPr lang="en-US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dirty="0">
                <a:latin typeface="Constantia"/>
                <a:sym typeface="Constantia"/>
              </a:rPr>
              <a:t>Open </a:t>
            </a:r>
            <a:r>
              <a:rPr lang="en-US" dirty="0" err="1">
                <a:latin typeface="Constantia"/>
                <a:sym typeface="Constantia"/>
              </a:rPr>
              <a:t>dag</a:t>
            </a:r>
            <a:r>
              <a:rPr lang="en-US" dirty="0">
                <a:latin typeface="Constantia"/>
                <a:sym typeface="Constantia"/>
              </a:rPr>
              <a:t>/ </a:t>
            </a:r>
            <a:r>
              <a:rPr lang="en-US" dirty="0" err="1">
                <a:latin typeface="Constantia"/>
                <a:sym typeface="Constantia"/>
              </a:rPr>
              <a:t>kveld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Utdanningsmesse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Informantar</a:t>
            </a:r>
            <a:endParaRPr sz="2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Rettleiing</a:t>
            </a:r>
            <a:endParaRPr dirty="0"/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Char char="•"/>
            </a:pPr>
            <a:r>
              <a:rPr lang="en-US" sz="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++++</a:t>
            </a:r>
            <a:endParaRPr dirty="0"/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Char char="•"/>
            </a:pPr>
            <a:r>
              <a:rPr lang="en-US" sz="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+++++++++++++++++++++++++++++++++++++++++++++++++++++++++++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Char char="•"/>
            </a:pPr>
            <a:r>
              <a:rPr lang="en-US" sz="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+++++++++++++++++++++++++++++++++++++++++++++++++++++++++++++++++++++++++++++++++++++++++++++++++++++++++++++++++++++++++++++++++++++++++++++++++++++++++++++++++++++++++++++++++++++++++++++++++++++++++++++++++++++++++++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Char char="•"/>
            </a:pPr>
            <a:r>
              <a:rPr lang="en-US" sz="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www.vilbli.no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www.utdanning.no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www.vigo.no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45985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endParaRPr sz="3600" b="1"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VIGO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åpnar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10.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januar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Tilgang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på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alle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offentlege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skular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Vestland (Danielsen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St. Paul)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Elevar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får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opplæring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bruk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av VIGO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på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skulen</a:t>
            </a:r>
            <a:endParaRPr sz="24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Foresatte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elev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sitt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ansvar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Aktiveringsbrev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Bank ID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69" name="Google Shape;26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42" y="76730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348287" y="1883044"/>
            <a:ext cx="2638425" cy="206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endParaRPr sz="3600" b="1"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512219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170"/>
              <a:buNone/>
            </a:pPr>
            <a:r>
              <a:rPr lang="nn-NO" sz="217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Bestille aktiveringsbrev – passord</a:t>
            </a:r>
            <a:endParaRPr sz="217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170"/>
              <a:buChar char="•"/>
            </a:pPr>
            <a:r>
              <a:rPr lang="en-US" sz="2170" dirty="0"/>
              <a:t>Brevet </a:t>
            </a:r>
            <a:r>
              <a:rPr lang="en-US" sz="2170" dirty="0" err="1"/>
              <a:t>kjem</a:t>
            </a:r>
            <a:r>
              <a:rPr lang="en-US" sz="2170" dirty="0"/>
              <a:t> </a:t>
            </a:r>
            <a:r>
              <a:rPr lang="en-US" sz="2170" dirty="0" err="1"/>
              <a:t>til</a:t>
            </a:r>
            <a:r>
              <a:rPr lang="en-US" sz="2170" dirty="0"/>
              <a:t> </a:t>
            </a:r>
            <a:r>
              <a:rPr lang="en-US" sz="2170" dirty="0" err="1"/>
              <a:t>folkeregistrert</a:t>
            </a:r>
            <a:r>
              <a:rPr lang="en-US" sz="2170" dirty="0"/>
              <a:t> </a:t>
            </a:r>
            <a:r>
              <a:rPr lang="en-US" sz="2170" dirty="0" err="1"/>
              <a:t>adr</a:t>
            </a:r>
            <a:r>
              <a:rPr lang="en-US" sz="2170" dirty="0"/>
              <a:t>. </a:t>
            </a:r>
            <a:endParaRPr sz="2170"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170"/>
              <a:buChar char="•"/>
            </a:pPr>
            <a:r>
              <a:rPr lang="en-US" sz="2170" dirty="0" err="1"/>
              <a:t>Skulen</a:t>
            </a:r>
            <a:r>
              <a:rPr lang="en-US" sz="2170" dirty="0"/>
              <a:t> har IKKJE TILGANG TIL KODER.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170"/>
              <a:buChar char="•"/>
            </a:pPr>
            <a:r>
              <a:rPr lang="en-US" sz="2170" dirty="0"/>
              <a:t>OBS </a:t>
            </a:r>
            <a:r>
              <a:rPr lang="en-US" sz="2170" dirty="0" err="1"/>
              <a:t>elevene</a:t>
            </a:r>
            <a:r>
              <a:rPr lang="en-US" sz="2170" dirty="0"/>
              <a:t> </a:t>
            </a:r>
            <a:r>
              <a:rPr lang="en-US" sz="2170" dirty="0" err="1"/>
              <a:t>må</a:t>
            </a:r>
            <a:r>
              <a:rPr lang="en-US" sz="2170" dirty="0"/>
              <a:t> </a:t>
            </a:r>
            <a:r>
              <a:rPr lang="en-US" sz="2170" dirty="0" err="1"/>
              <a:t>oppgje</a:t>
            </a:r>
            <a:r>
              <a:rPr lang="en-US" sz="2170" dirty="0"/>
              <a:t> </a:t>
            </a:r>
            <a:r>
              <a:rPr lang="en-US" sz="2170" dirty="0" err="1"/>
              <a:t>mobilnummer</a:t>
            </a:r>
            <a:r>
              <a:rPr lang="en-US" sz="2170" dirty="0"/>
              <a:t> for å </a:t>
            </a:r>
            <a:r>
              <a:rPr lang="en-US" sz="2170" dirty="0" err="1"/>
              <a:t>få</a:t>
            </a:r>
            <a:r>
              <a:rPr lang="en-US" sz="2170" dirty="0"/>
              <a:t> </a:t>
            </a:r>
            <a:r>
              <a:rPr lang="en-US" sz="2170" dirty="0" err="1"/>
              <a:t>passord</a:t>
            </a:r>
            <a:r>
              <a:rPr lang="en-US" sz="2170" dirty="0"/>
              <a:t> </a:t>
            </a:r>
            <a:r>
              <a:rPr lang="en-US" sz="2170" dirty="0" err="1"/>
              <a:t>på</a:t>
            </a:r>
            <a:r>
              <a:rPr lang="en-US" sz="2170" dirty="0"/>
              <a:t> </a:t>
            </a:r>
            <a:r>
              <a:rPr lang="en-US" sz="2170" dirty="0" err="1"/>
              <a:t>mobilen</a:t>
            </a:r>
            <a:r>
              <a:rPr lang="en-US" sz="2170" dirty="0"/>
              <a:t>. </a:t>
            </a:r>
            <a:r>
              <a:rPr lang="en-US" sz="2170" dirty="0" err="1"/>
              <a:t>Nummer</a:t>
            </a:r>
            <a:r>
              <a:rPr lang="en-US" sz="2170" dirty="0"/>
              <a:t> </a:t>
            </a:r>
            <a:r>
              <a:rPr lang="en-US" sz="2170" dirty="0" err="1"/>
              <a:t>kan</a:t>
            </a:r>
            <a:r>
              <a:rPr lang="en-US" sz="2170" dirty="0"/>
              <a:t> man </a:t>
            </a:r>
            <a:r>
              <a:rPr lang="en-US" sz="2170" dirty="0" err="1"/>
              <a:t>endre</a:t>
            </a:r>
            <a:r>
              <a:rPr lang="en-US" sz="2170" dirty="0"/>
              <a:t> </a:t>
            </a:r>
            <a:r>
              <a:rPr lang="en-US" sz="2170" dirty="0" err="1"/>
              <a:t>på</a:t>
            </a:r>
            <a:r>
              <a:rPr lang="en-US" sz="2170" dirty="0"/>
              <a:t> VIGO.</a:t>
            </a:r>
            <a:endParaRPr dirty="0"/>
          </a:p>
          <a:p>
            <a:pPr marL="342900" lvl="0" indent="-23622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1680"/>
              <a:buNone/>
            </a:pPr>
            <a:endParaRPr sz="1679"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1679"/>
              <a:buChar char="•"/>
            </a:pPr>
            <a:r>
              <a:rPr lang="en-US" sz="1679" dirty="0"/>
              <a:t> </a:t>
            </a:r>
            <a:endParaRPr sz="1679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1680"/>
              <a:buNone/>
            </a:pPr>
            <a:endParaRPr sz="1679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23622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1680"/>
              <a:buFont typeface="Arial"/>
              <a:buNone/>
            </a:pPr>
            <a:endParaRPr sz="1679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78" name="Google Shape;278;p4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89356" y="2177512"/>
            <a:ext cx="2568844" cy="163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167" y="116431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963" y="589904"/>
            <a:ext cx="4678074" cy="453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CEA9D4-4A73-0A55-B6D1-A3E61F9C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1499"/>
            <a:ext cx="7886700" cy="2646973"/>
          </a:xfrm>
        </p:spPr>
        <p:txBody>
          <a:bodyPr/>
          <a:lstStyle/>
          <a:p>
            <a:r>
              <a:rPr lang="nb-NO" dirty="0"/>
              <a:t>Verdensomspennende organisasjon med mer enn 1,2 millioner medlemmer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Sotra Rotaryklubb er opptatt av arbeid med ungdom</a:t>
            </a:r>
          </a:p>
          <a:p>
            <a:pPr lvl="1"/>
            <a:r>
              <a:rPr lang="nb-NO" dirty="0"/>
              <a:t>Yrkesmessen</a:t>
            </a:r>
          </a:p>
          <a:p>
            <a:pPr lvl="1"/>
            <a:r>
              <a:rPr lang="nb-NO" dirty="0"/>
              <a:t>Støtte til lokale organisasjoner/tiltak</a:t>
            </a:r>
          </a:p>
          <a:p>
            <a:pPr marL="342900" lvl="1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538E646-7BC4-5706-DC8B-163F9D43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68" y="562117"/>
            <a:ext cx="8345065" cy="14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/>
        </p:nvSpPr>
        <p:spPr>
          <a:xfrm>
            <a:off x="2659181" y="4897727"/>
            <a:ext cx="3825637" cy="30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søkere må hvert år hake av for aksept</a:t>
            </a:r>
            <a:endParaRPr sz="1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4242" y="1000030"/>
            <a:ext cx="5175516" cy="371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/>
        </p:nvSpPr>
        <p:spPr>
          <a:xfrm>
            <a:off x="1695615" y="4393668"/>
            <a:ext cx="5721706" cy="30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Oversikt over registrerte ønsker – prioritering kan også gjøre her.</a:t>
            </a:r>
            <a:endParaRPr sz="1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771" y="517240"/>
            <a:ext cx="5191392" cy="359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/>
              <a:t>FRIST</a:t>
            </a:r>
            <a:endParaRPr sz="3600" b="1"/>
          </a:p>
        </p:txBody>
      </p:sp>
      <p:sp>
        <p:nvSpPr>
          <p:cNvPr id="312" name="Google Shape;312;p48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Fristen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går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ut</a:t>
            </a:r>
            <a:r>
              <a:rPr lang="en-US" sz="2400" dirty="0">
                <a:solidFill>
                  <a:schemeClr val="dk1"/>
                </a:solidFill>
              </a:rPr>
              <a:t> 1. mars. </a:t>
            </a:r>
            <a:r>
              <a:rPr lang="en-US" sz="2400" dirty="0" err="1">
                <a:solidFill>
                  <a:schemeClr val="dk1"/>
                </a:solidFill>
              </a:rPr>
              <a:t>Søknaden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kan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endres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fram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til</a:t>
            </a:r>
            <a:r>
              <a:rPr lang="en-US" sz="2400" dirty="0">
                <a:solidFill>
                  <a:schemeClr val="dk1"/>
                </a:solidFill>
              </a:rPr>
              <a:t> det </a:t>
            </a:r>
            <a:r>
              <a:rPr lang="en-US" sz="2400" dirty="0" err="1">
                <a:solidFill>
                  <a:schemeClr val="dk1"/>
                </a:solidFill>
              </a:rPr>
              <a:t>tidspunkt</a:t>
            </a:r>
            <a:r>
              <a:rPr lang="en-US" sz="2400" dirty="0">
                <a:solidFill>
                  <a:schemeClr val="dk1"/>
                </a:solidFill>
              </a:rPr>
              <a:t>. VINTERFERIE!!!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Oppdater</a:t>
            </a:r>
            <a:r>
              <a:rPr lang="en-US" sz="2400" dirty="0">
                <a:solidFill>
                  <a:schemeClr val="dk1"/>
                </a:solidFill>
              </a:rPr>
              <a:t>  </a:t>
            </a:r>
            <a:r>
              <a:rPr lang="en-US" sz="2400" dirty="0" err="1">
                <a:solidFill>
                  <a:schemeClr val="dk1"/>
                </a:solidFill>
              </a:rPr>
              <a:t>søknad</a:t>
            </a:r>
            <a:r>
              <a:rPr lang="en-US" sz="2400" dirty="0">
                <a:solidFill>
                  <a:schemeClr val="dk1"/>
                </a:solidFill>
              </a:rPr>
              <a:t>!!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TA UTSKRIFT ETTER </a:t>
            </a:r>
            <a:r>
              <a:rPr lang="en-US" sz="2400" u="sng" dirty="0">
                <a:solidFill>
                  <a:schemeClr val="dk1"/>
                </a:solidFill>
              </a:rPr>
              <a:t>SENDT</a:t>
            </a:r>
            <a:r>
              <a:rPr lang="en-US" sz="2400" dirty="0">
                <a:solidFill>
                  <a:schemeClr val="dk1"/>
                </a:solidFill>
              </a:rPr>
              <a:t> SØKNAD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Elevar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søker</a:t>
            </a:r>
            <a:r>
              <a:rPr lang="en-US" sz="2400" dirty="0">
                <a:solidFill>
                  <a:schemeClr val="dk1"/>
                </a:solidFill>
              </a:rPr>
              <a:t> private </a:t>
            </a:r>
            <a:r>
              <a:rPr lang="en-US" sz="2400" dirty="0" err="1">
                <a:solidFill>
                  <a:schemeClr val="dk1"/>
                </a:solidFill>
              </a:rPr>
              <a:t>skular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heime</a:t>
            </a:r>
            <a:r>
              <a:rPr lang="en-US" sz="2400" dirty="0">
                <a:solidFill>
                  <a:schemeClr val="dk1"/>
                </a:solidFill>
              </a:rPr>
              <a:t>. FUS </a:t>
            </a:r>
            <a:r>
              <a:rPr lang="en-US" sz="2400" dirty="0" err="1">
                <a:solidFill>
                  <a:schemeClr val="dk1"/>
                </a:solidFill>
              </a:rPr>
              <a:t>ordner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karakterutskrift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 panose="020B0604020202020204" pitchFamily="34" charset="0"/>
              <a:buChar char="•"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13" name="Google Shape;31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/>
              <a:t>Retningslinjer</a:t>
            </a:r>
            <a:endParaRPr sz="3600" b="1"/>
          </a:p>
        </p:txBody>
      </p:sp>
      <p:sp>
        <p:nvSpPr>
          <p:cNvPr id="320" name="Google Shape;320;p49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Fritt skuleval – kapasitetsstyrt etter poeng.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Rett til 1 av 3 utdanningsprogram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Ikkje rett til bestemt skule.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Alle BØR føre opp 3 utdanningsprogram og fleire skuler. Viss eit særskilt utdanningsprogram er viktig, bør ein søkje fleire skuler.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21" name="Google Shape;32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Retningslinjer</a:t>
            </a:r>
            <a:endParaRPr sz="3600" b="1"/>
          </a:p>
        </p:txBody>
      </p:sp>
      <p:sp>
        <p:nvSpPr>
          <p:cNvPr id="328" name="Google Shape;328;p50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Ikkje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klagegrunnlag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1. </a:t>
            </a:r>
            <a:r>
              <a:rPr lang="en-US" sz="2400" dirty="0" err="1">
                <a:solidFill>
                  <a:schemeClr val="dk1"/>
                </a:solidFill>
              </a:rPr>
              <a:t>november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frist</a:t>
            </a:r>
            <a:r>
              <a:rPr lang="en-US" sz="2400" dirty="0">
                <a:solidFill>
                  <a:schemeClr val="dk1"/>
                </a:solidFill>
              </a:rPr>
              <a:t> for å </a:t>
            </a:r>
            <a:r>
              <a:rPr lang="en-US" sz="2400" dirty="0" err="1">
                <a:solidFill>
                  <a:schemeClr val="dk1"/>
                </a:solidFill>
              </a:rPr>
              <a:t>angre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uten</a:t>
            </a:r>
            <a:r>
              <a:rPr lang="en-US" sz="2400" dirty="0">
                <a:solidFill>
                  <a:schemeClr val="dk1"/>
                </a:solidFill>
              </a:rPr>
              <a:t> å </a:t>
            </a:r>
            <a:r>
              <a:rPr lang="en-US" sz="2400" dirty="0" err="1">
                <a:solidFill>
                  <a:schemeClr val="dk1"/>
                </a:solidFill>
              </a:rPr>
              <a:t>miste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retten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til</a:t>
            </a:r>
            <a:r>
              <a:rPr lang="en-US" sz="2400" dirty="0">
                <a:solidFill>
                  <a:schemeClr val="dk1"/>
                </a:solidFill>
              </a:rPr>
              <a:t> det </a:t>
            </a:r>
            <a:r>
              <a:rPr lang="en-US" sz="2400" dirty="0" err="1">
                <a:solidFill>
                  <a:schemeClr val="dk1"/>
                </a:solidFill>
              </a:rPr>
              <a:t>året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Får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ikkje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bytte</a:t>
            </a:r>
            <a:r>
              <a:rPr lang="en-US" sz="2400" dirty="0">
                <a:solidFill>
                  <a:schemeClr val="dk1"/>
                </a:solidFill>
              </a:rPr>
              <a:t> program </a:t>
            </a:r>
            <a:r>
              <a:rPr lang="en-US" sz="2400" dirty="0" err="1">
                <a:solidFill>
                  <a:schemeClr val="dk1"/>
                </a:solidFill>
              </a:rPr>
              <a:t>etter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høstferien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Bruk</a:t>
            </a:r>
            <a:r>
              <a:rPr lang="en-US" sz="24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oppfølgingstenesten</a:t>
            </a:r>
            <a:r>
              <a:rPr lang="en-US" sz="24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til</a:t>
            </a:r>
            <a:r>
              <a:rPr lang="en-US" sz="24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fylket</a:t>
            </a:r>
            <a:r>
              <a:rPr lang="en-US" sz="24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!</a:t>
            </a:r>
            <a:endParaRPr sz="2400" b="1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29" name="Google Shape;32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5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Nærskuleprinsipp</a:t>
            </a:r>
            <a:endParaRPr sz="3600" b="1"/>
          </a:p>
        </p:txBody>
      </p:sp>
      <p:sp>
        <p:nvSpPr>
          <p:cNvPr id="336" name="Google Shape;336;p51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600" cy="2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Askøy, Austevoll, Bergen, Bjørnarfjorden, Osterøy og Øygarden er i samme nærskulegruppe.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37" name="Google Shape;33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9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17A44C-4FAD-47CF-A8D7-84F437F9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Vestland fylkeskommune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7CF1DB-CD32-45FF-8CD6-05378E1E6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Søknad og inntak - Vestland fylkeskommune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2A01887-D0AF-49A5-9CB9-3D219B16211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67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/>
              <a:t>BOSTEDSENDRING</a:t>
            </a:r>
            <a:endParaRPr sz="3600" b="1"/>
          </a:p>
        </p:txBody>
      </p:sp>
      <p:sp>
        <p:nvSpPr>
          <p:cNvPr id="344" name="Google Shape;344;p52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</a:rPr>
              <a:t>VIGO – kan søke hele landet, men automatisk Vestland. Retten til opplæring bare i hjemfylket</a:t>
            </a:r>
            <a:endParaRPr sz="222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</a:rPr>
              <a:t>Sende dokumentasjon på at føresatte bur i eit annet fylke (må endre bustadsadr. innen 1. juli)</a:t>
            </a:r>
            <a:endParaRPr sz="222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</a:rPr>
              <a:t>Bostedsbevis med personnummer på foreldre og elev.</a:t>
            </a:r>
            <a:endParaRPr sz="222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None/>
            </a:pPr>
            <a:r>
              <a:rPr lang="en-US" sz="2220" b="1">
                <a:solidFill>
                  <a:schemeClr val="dk1"/>
                </a:solidFill>
              </a:rPr>
              <a:t>Ta kontakt med gjeldende fylke ved skuleval i annet fylke</a:t>
            </a:r>
            <a:endParaRPr sz="222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None/>
            </a:pPr>
            <a:endParaRPr sz="222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45" name="Google Shape;34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Svar</a:t>
            </a:r>
            <a:endParaRPr sz="3600" b="1"/>
          </a:p>
        </p:txBody>
      </p:sp>
      <p:sp>
        <p:nvSpPr>
          <p:cNvPr id="352" name="Google Shape;352;p53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040"/>
              <a:buFont typeface="Arial"/>
              <a:buChar char="•"/>
            </a:pPr>
            <a:r>
              <a:rPr lang="en-US" sz="2040" b="1" u="sng">
                <a:solidFill>
                  <a:srgbClr val="C00000"/>
                </a:solidFill>
              </a:rPr>
              <a:t>ELEVANE KAN IKKJE SVARE NEI TIL FYRSTE VALET- DA ER DEI UTE AV SYSTEMET.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040"/>
              <a:buFont typeface="Arial"/>
              <a:buChar char="•"/>
            </a:pPr>
            <a:r>
              <a:rPr lang="en-US" sz="2040" b="1">
                <a:solidFill>
                  <a:schemeClr val="dk1"/>
                </a:solidFill>
              </a:rPr>
              <a:t>DEI KAN BARE SVARE NEI TIL ANDRE VAL OSV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040"/>
              <a:buFont typeface="Arial"/>
              <a:buChar char="•"/>
            </a:pPr>
            <a:r>
              <a:rPr lang="en-US" sz="2040">
                <a:solidFill>
                  <a:schemeClr val="dk1"/>
                </a:solidFill>
              </a:rPr>
              <a:t>70 % svarer de fyrste 3 dagene</a:t>
            </a:r>
            <a:endParaRPr sz="2040">
              <a:solidFill>
                <a:schemeClr val="dk1"/>
              </a:solidFill>
            </a:endParaRPr>
          </a:p>
          <a:p>
            <a:pPr marL="457200" lvl="0" indent="-35814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AutoNum type="arabicPeriod"/>
            </a:pPr>
            <a:r>
              <a:rPr lang="en-US" sz="2040">
                <a:solidFill>
                  <a:schemeClr val="dk1"/>
                </a:solidFill>
              </a:rPr>
              <a:t>veke  juli – fyrste inntak, bør svare med ein gong, lett å glemme.</a:t>
            </a:r>
            <a:endParaRPr sz="204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040">
                <a:solidFill>
                  <a:schemeClr val="dk1"/>
                </a:solidFill>
              </a:rPr>
              <a:t> Sms når fristen nærmer seg. VELDIG VIKTIG Å OPPGJE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040">
                <a:solidFill>
                  <a:schemeClr val="dk1"/>
                </a:solidFill>
              </a:rPr>
              <a:t>RIKTIG MOBILNUMMER.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040">
                <a:solidFill>
                  <a:schemeClr val="dk1"/>
                </a:solidFill>
              </a:rPr>
              <a:t>Katalog med instruksjon i posten</a:t>
            </a:r>
            <a:endParaRPr sz="204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888888"/>
              </a:buClr>
              <a:buSzPts val="2040"/>
              <a:buNone/>
            </a:pPr>
            <a:endParaRPr sz="2040"/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888888"/>
              </a:buClr>
              <a:buSzPts val="2040"/>
              <a:buNone/>
            </a:pPr>
            <a:endParaRPr sz="2040">
              <a:solidFill>
                <a:schemeClr val="dk1"/>
              </a:solidFill>
            </a:endParaRPr>
          </a:p>
        </p:txBody>
      </p:sp>
      <p:pic>
        <p:nvPicPr>
          <p:cNvPr id="353" name="Google Shape;3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Skulestart</a:t>
            </a:r>
            <a:endParaRPr sz="3600" b="1"/>
          </a:p>
        </p:txBody>
      </p:sp>
      <p:sp>
        <p:nvSpPr>
          <p:cNvPr id="360" name="Google Shape;360;p54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Oppmøte skulestart!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Hvis du ikkje møter, og ikkje har permisjon, så mister du skuleplassen. Venteliste kommer før deg</a:t>
            </a:r>
            <a:r>
              <a:rPr lang="en-US" sz="2400"/>
              <a:t>. 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Ikkje fortvil: 3 inntaksrundar og kølappsystem.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61" name="Google Shape;36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39551C-1885-03D4-C2C2-E480CD056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594407D-1FAD-2278-1553-8BC41335C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78530F2-6C69-AD9C-30BC-4E0886C88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0" y="285750"/>
            <a:ext cx="84944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3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Informasjonsskjema</a:t>
            </a:r>
            <a:endParaRPr sz="3600" b="1"/>
          </a:p>
        </p:txBody>
      </p:sp>
      <p:sp>
        <p:nvSpPr>
          <p:cNvPr id="368" name="Google Shape;368;p55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VGS ønskjer ha informasjon om ting som er viktig for elev og føresatte. Informasjon som gagner elev.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Samarbeid skule – heim (utviklingssamtale)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Elev skriv under på skjema, som går til mottakarskule. Frist 1. juni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69" name="Google Shape;36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Nytt frå fylkeskommunen</a:t>
            </a:r>
            <a:endParaRPr sz="3600" b="1"/>
          </a:p>
        </p:txBody>
      </p:sp>
      <p:sp>
        <p:nvSpPr>
          <p:cNvPr id="376" name="Google Shape;376;p56"/>
          <p:cNvSpPr txBox="1">
            <a:spLocks noGrp="1"/>
          </p:cNvSpPr>
          <p:nvPr>
            <p:ph type="subTitle" idx="1"/>
          </p:nvPr>
        </p:nvSpPr>
        <p:spPr>
          <a:xfrm>
            <a:off x="1057475" y="1975550"/>
            <a:ext cx="7485000" cy="3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TIF har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flest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læreplasser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 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 mange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søkjer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elektrofag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forhold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til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læreplassar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Skuleplassar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redusert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(Sotra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vgs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får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ei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klasse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til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Restaurant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matfag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for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få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søkjarar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Helse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oppvekst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+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studiekompetanse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på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Olsvikåsen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Laksevåg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Bergen Maritime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slått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sammen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(har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fortsatt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elektro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med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studiekompetanse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77" name="Google Shape;37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977C6B7-B45D-4E78-9B64-AC6B46E1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Nytt frå fylket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D64379E-A6E2-4233-B837-07BF93035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IKKJE lenger eigne HT </a:t>
            </a:r>
            <a:r>
              <a:rPr lang="nn-NO" dirty="0" err="1"/>
              <a:t>gruppar</a:t>
            </a:r>
            <a:r>
              <a:rPr lang="nn-NO" dirty="0"/>
              <a:t>.</a:t>
            </a:r>
          </a:p>
          <a:p>
            <a:r>
              <a:rPr lang="nn-NO" dirty="0"/>
              <a:t>Meir kartlegging på </a:t>
            </a:r>
            <a:r>
              <a:rPr lang="nn-NO" dirty="0" err="1"/>
              <a:t>vgs</a:t>
            </a:r>
            <a:r>
              <a:rPr lang="nn-NO" dirty="0"/>
              <a:t>.</a:t>
            </a:r>
          </a:p>
          <a:p>
            <a:r>
              <a:rPr lang="nn-NO" dirty="0"/>
              <a:t>kompetansebevis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019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onstantia"/>
              <a:buNone/>
            </a:pPr>
            <a:br>
              <a:rPr lang="en-US" sz="3240"/>
            </a:br>
            <a:r>
              <a:rPr lang="en-US" sz="3240"/>
              <a:t>Hele eller en større del av opplæringen i bedrift</a:t>
            </a:r>
            <a:endParaRPr sz="3240" b="1"/>
          </a:p>
        </p:txBody>
      </p:sp>
      <p:sp>
        <p:nvSpPr>
          <p:cNvPr id="384" name="Google Shape;384;p5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4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Fylkeskommunen kan godkjenne at</a:t>
            </a:r>
            <a:endParaRPr/>
          </a:p>
          <a:p>
            <a:pPr marL="341313" lvl="1" indent="-341313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eleven inngår lærekontrakt/opplæringskontrakt rett etter grunnskulen </a:t>
            </a:r>
            <a:endParaRPr sz="2590"/>
          </a:p>
          <a:p>
            <a:pPr marL="341313" lvl="1" indent="-341313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du avbryter opplæringa i videregåande skule og inngår lærekontrakt/opplæringskontrakt tidlegare enn læreplanen fastsetter</a:t>
            </a:r>
            <a:endParaRPr/>
          </a:p>
          <a:p>
            <a:pPr marL="341313" lvl="1" indent="-341313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opplæringa i skule og bedrift tas i en annen rekkjefølgje enn det læreplanen fastsetter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pic>
        <p:nvPicPr>
          <p:cNvPr id="385" name="Google Shape;38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4123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7" descr="StrukturBedrif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6625" y="1004940"/>
            <a:ext cx="6480175" cy="85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51CE3-A1C0-4AC9-86A0-1899413F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Veiledning</a:t>
            </a:r>
            <a:r>
              <a:rPr lang="nn-NO" dirty="0"/>
              <a:t>?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03A809-C80B-460C-BE0B-C7CFC2B96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01E8E3-6B09-4339-8FF2-D705DC1D22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n-NO" dirty="0"/>
              <a:t>Elev i skuletida</a:t>
            </a:r>
          </a:p>
          <a:p>
            <a:r>
              <a:rPr lang="nn-NO" dirty="0"/>
              <a:t>Elev og foreldre </a:t>
            </a:r>
            <a:r>
              <a:rPr lang="nn-NO"/>
              <a:t>i skuletida </a:t>
            </a:r>
            <a:r>
              <a:rPr lang="nn-NO" dirty="0"/>
              <a:t>etter 1. februar.</a:t>
            </a:r>
          </a:p>
          <a:p>
            <a:r>
              <a:rPr lang="nn-NO" dirty="0"/>
              <a:t>Møte forberedt – nettsider og spørsmål</a:t>
            </a:r>
          </a:p>
          <a:p>
            <a:r>
              <a:rPr lang="nn-NO" dirty="0" err="1"/>
              <a:t>Epost</a:t>
            </a:r>
            <a:r>
              <a:rPr lang="nn-NO" dirty="0"/>
              <a:t> </a:t>
            </a:r>
            <a:r>
              <a:rPr lang="nn-NO" dirty="0" err="1"/>
              <a:t>adr</a:t>
            </a:r>
            <a:r>
              <a:rPr lang="nn-NO" dirty="0"/>
              <a:t>  - heimesida til skulen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5D19FB-72FB-4BB4-972A-61E4AC9D61F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B10AB61-7EA6-46E1-944A-C4CB1FBC1C4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626337" y="2605070"/>
            <a:ext cx="2383805" cy="2368204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 descr="Karriereveiledning i bilder">
            <a:extLst>
              <a:ext uri="{FF2B5EF4-FFF2-40B4-BE49-F238E27FC236}">
                <a16:creationId xmlns:a16="http://schemas.microsoft.com/office/drawing/2014/main" id="{A5D13372-2D97-4A49-9B7C-F374CD011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375794"/>
            <a:ext cx="4494211" cy="41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8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en-US"/>
              <a:t>Lukke til!</a:t>
            </a:r>
            <a:endParaRPr/>
          </a:p>
        </p:txBody>
      </p:sp>
      <p:pic>
        <p:nvPicPr>
          <p:cNvPr id="393" name="Google Shape;393;p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539240"/>
            <a:ext cx="32691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-130633"/>
            <a:ext cx="8714715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9AEC6B-2FA0-B006-C821-643E313D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59594"/>
            <a:ext cx="3938487" cy="1355479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VINN EN IPHONE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81258C-FD2A-133D-A624-AD01F9CB2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5723"/>
            <a:ext cx="3464716" cy="2882750"/>
          </a:xfrm>
        </p:spPr>
        <p:txBody>
          <a:bodyPr>
            <a:normAutofit/>
          </a:bodyPr>
          <a:lstStyle/>
          <a:p>
            <a:r>
              <a:rPr lang="nb-NO" sz="1500" dirty="0"/>
              <a:t>10 spørsmål i magasinet</a:t>
            </a:r>
          </a:p>
          <a:p>
            <a:endParaRPr lang="nb-NO" sz="1500" dirty="0"/>
          </a:p>
          <a:p>
            <a:r>
              <a:rPr lang="nb-NO" sz="1500" dirty="0"/>
              <a:t>Frist 9. februar 2023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5A8272B-8823-B85B-83EF-DD2A89085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" r="1240"/>
          <a:stretch/>
        </p:blipFill>
        <p:spPr>
          <a:xfrm>
            <a:off x="4671912" y="285757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052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6EDC2F-E84A-44EB-8F64-372CB343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3" y="3815604"/>
            <a:ext cx="4096364" cy="1342211"/>
          </a:xfrm>
        </p:spPr>
        <p:txBody>
          <a:bodyPr spcFirstLastPara="1" vert="horz" wrap="square" lIns="68580" tIns="34290" rIns="68580" bIns="34290" rtlCol="0" anchor="b" anchorCtr="0">
            <a:noAutofit/>
          </a:bodyPr>
          <a:lstStyle/>
          <a:p>
            <a:r>
              <a:rPr lang="nb-NO" sz="3000" dirty="0"/>
              <a:t>Presentasjon av Sotra </a:t>
            </a:r>
            <a:r>
              <a:rPr lang="nb-NO" sz="3000" dirty="0" err="1"/>
              <a:t>vgs</a:t>
            </a:r>
            <a:r>
              <a:rPr lang="nb-NO" sz="3000" dirty="0"/>
              <a:t>,</a:t>
            </a:r>
            <a:br>
              <a:rPr lang="nb-NO" sz="3000" dirty="0"/>
            </a:br>
            <a:r>
              <a:rPr lang="nb-NO" sz="3000" dirty="0"/>
              <a:t>Fjell ungdomsskole</a:t>
            </a:r>
            <a:br>
              <a:rPr lang="nb-NO" sz="3000" dirty="0"/>
            </a:br>
            <a:r>
              <a:rPr lang="nb-NO" sz="3000" dirty="0"/>
              <a:t>5.1.23</a:t>
            </a: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A5B60B9-2375-4425-965C-EA2CE84CF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41" r="8440" b="-1"/>
          <a:stretch/>
        </p:blipFill>
        <p:spPr>
          <a:xfrm>
            <a:off x="15" y="285757"/>
            <a:ext cx="4571981" cy="318939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40E1C07-1FB1-46A7-A9FD-018CA8488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21557"/>
          <a:stretch/>
        </p:blipFill>
        <p:spPr>
          <a:xfrm>
            <a:off x="4572000" y="285240"/>
            <a:ext cx="4572001" cy="318991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4C59392-F9EC-4FA9-80DE-4972A6D85022}"/>
              </a:ext>
            </a:extLst>
          </p:cNvPr>
          <p:cNvSpPr txBox="1"/>
          <p:nvPr/>
        </p:nvSpPr>
        <p:spPr>
          <a:xfrm>
            <a:off x="4731249" y="4001960"/>
            <a:ext cx="42535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 dirty="0"/>
              <a:t>Ved rådgiverne; Reidun Vågenes Aase, Arve Sunnarvik og </a:t>
            </a:r>
          </a:p>
          <a:p>
            <a:r>
              <a:rPr lang="nb-NO" sz="1050" dirty="0"/>
              <a:t>Silje Gunby Håvardstun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F209EA9-DF7C-477D-AB73-3051583E8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15" y="4645310"/>
            <a:ext cx="2742185" cy="7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8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A7DA85-DF56-4675-8300-0275C445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 Sotra </a:t>
            </a:r>
            <a:r>
              <a:rPr lang="nb-NO" dirty="0" err="1"/>
              <a:t>vgs</a:t>
            </a:r>
            <a:r>
              <a:rPr lang="nb-NO" dirty="0"/>
              <a:t> har vi følgende linjer: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568507-761E-4592-B61E-D85FD8C50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Avd. Bildøy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56BFF8-6674-4B8E-A99A-97C282E6B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Teknikk og industrielle fag (4)</a:t>
            </a:r>
          </a:p>
          <a:p>
            <a:r>
              <a:rPr lang="nb-NO" dirty="0"/>
              <a:t>Restaurant og matfag (1/2)</a:t>
            </a:r>
          </a:p>
          <a:p>
            <a:r>
              <a:rPr lang="nb-NO" dirty="0"/>
              <a:t>Salg, service og reiseliv (1/2)</a:t>
            </a:r>
          </a:p>
          <a:p>
            <a:r>
              <a:rPr lang="nb-NO" dirty="0"/>
              <a:t>Elektro (2/3)</a:t>
            </a:r>
          </a:p>
          <a:p>
            <a:r>
              <a:rPr lang="nb-NO" dirty="0"/>
              <a:t>Studiespesialiserende (3)</a:t>
            </a:r>
          </a:p>
          <a:p>
            <a:r>
              <a:rPr lang="nb-NO" dirty="0"/>
              <a:t>Idrettsfag (1)</a:t>
            </a:r>
          </a:p>
          <a:p>
            <a:r>
              <a:rPr lang="nb-NO" dirty="0"/>
              <a:t>Vg4 Påbygg (1)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A7F5DD5-9FEE-4193-9974-BBFC4D33D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Avd. Skogsvåg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44962FA-F317-4668-AC92-E3AD520CCF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Helse- og oppvekstfag (3/4)</a:t>
            </a:r>
          </a:p>
          <a:p>
            <a:r>
              <a:rPr lang="nb-NO" dirty="0"/>
              <a:t>Bygg og anleggsteknikk (3/4)</a:t>
            </a:r>
          </a:p>
          <a:p>
            <a:r>
              <a:rPr lang="nb-NO" dirty="0"/>
              <a:t>Arbeidslivstrening på RM (1)</a:t>
            </a:r>
          </a:p>
          <a:p>
            <a:r>
              <a:rPr lang="nb-NO" dirty="0"/>
              <a:t>Arbeidslivstrening Bygg (1)</a:t>
            </a:r>
          </a:p>
          <a:p>
            <a:r>
              <a:rPr lang="nb-NO" dirty="0" err="1"/>
              <a:t>Kvardagslivstrening</a:t>
            </a:r>
            <a:r>
              <a:rPr lang="nb-NO" dirty="0"/>
              <a:t> HO (1)</a:t>
            </a:r>
          </a:p>
          <a:p>
            <a:r>
              <a:rPr lang="nb-NO" dirty="0"/>
              <a:t>Vg3 Påbygg (1)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435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45B03-91FE-4B6A-96F8-BD4B5FDA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88234"/>
            <a:ext cx="3293268" cy="880275"/>
          </a:xfrm>
        </p:spPr>
        <p:txBody>
          <a:bodyPr anchor="t">
            <a:normAutofit/>
          </a:bodyPr>
          <a:lstStyle/>
          <a:p>
            <a:endParaRPr lang="nb-NO" sz="300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AE888E-361C-4AB8-897D-B0BA0DD66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4" r="-1" b="5037"/>
          <a:stretch/>
        </p:blipFill>
        <p:spPr>
          <a:xfrm>
            <a:off x="15" y="285749"/>
            <a:ext cx="9143985" cy="2988684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609E3F-88DD-42D3-8AEB-E22C03F5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1" y="3788234"/>
            <a:ext cx="4269581" cy="880275"/>
          </a:xfrm>
        </p:spPr>
        <p:txBody>
          <a:bodyPr>
            <a:normAutofit/>
          </a:bodyPr>
          <a:lstStyle/>
          <a:p>
            <a:endParaRPr lang="nb-NO" sz="18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1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796B17-3337-4908-8022-5C9E5547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559594"/>
            <a:ext cx="3630008" cy="1355479"/>
          </a:xfrm>
        </p:spPr>
        <p:txBody>
          <a:bodyPr>
            <a:normAutofit fontScale="90000"/>
          </a:bodyPr>
          <a:lstStyle/>
          <a:p>
            <a:r>
              <a:rPr lang="nb-NO" dirty="0"/>
              <a:t>Andre tilbud på skolen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2E851FC-F732-42FF-AC61-5C0E16F69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" r="1" b="1"/>
          <a:stretch/>
        </p:blipFill>
        <p:spPr>
          <a:xfrm>
            <a:off x="15" y="285757"/>
            <a:ext cx="4587412" cy="514349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972DA-4459-411C-A0F7-3D9C86CE0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035723"/>
            <a:ext cx="3630008" cy="2882750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Helsesykepleier</a:t>
            </a:r>
          </a:p>
          <a:p>
            <a:r>
              <a:rPr lang="nb-NO" dirty="0"/>
              <a:t>Skolelege</a:t>
            </a:r>
          </a:p>
          <a:p>
            <a:r>
              <a:rPr lang="nb-NO" dirty="0"/>
              <a:t>IKT-hjelp</a:t>
            </a:r>
          </a:p>
          <a:p>
            <a:r>
              <a:rPr lang="nb-NO" dirty="0"/>
              <a:t>Bibliotek </a:t>
            </a:r>
          </a:p>
          <a:p>
            <a:r>
              <a:rPr lang="nb-NO" dirty="0"/>
              <a:t>Gratis skolefrokost</a:t>
            </a:r>
          </a:p>
          <a:p>
            <a:r>
              <a:rPr lang="nb-NO"/>
              <a:t>Kantine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049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65EBEF-D54A-486E-89A5-284A5DC3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45" y="559594"/>
            <a:ext cx="4472089" cy="1355479"/>
          </a:xfrm>
        </p:spPr>
        <p:txBody>
          <a:bodyPr>
            <a:normAutofit fontScale="90000"/>
          </a:bodyPr>
          <a:lstStyle/>
          <a:p>
            <a:r>
              <a:rPr lang="nb-NO" dirty="0"/>
              <a:t>Frist for å søke skoleplass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451D75-1896-4DD2-85E3-D5F6C8761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10104"/>
            <a:ext cx="4083148" cy="3302391"/>
          </a:xfrm>
        </p:spPr>
        <p:txBody>
          <a:bodyPr>
            <a:noAutofit/>
          </a:bodyPr>
          <a:lstStyle/>
          <a:p>
            <a:pPr fontAlgn="ctr">
              <a:spcBef>
                <a:spcPts val="0"/>
              </a:spcBef>
              <a:spcAft>
                <a:spcPts val="450"/>
              </a:spcAft>
            </a:pPr>
            <a:r>
              <a:rPr lang="nb-NO" sz="1500" b="1">
                <a:latin typeface="Calibri" panose="020F0502020204030204" pitchFamily="34" charset="0"/>
              </a:rPr>
              <a:t>Søknadsfrist er for de fleste er 1.3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For elever som av ulike grunner trenger å søke på individuelt grunnlag, er fristen </a:t>
            </a:r>
            <a:r>
              <a:rPr lang="nb-NO" sz="1500" b="1">
                <a:latin typeface="Calibri" panose="020F0502020204030204" pitchFamily="34" charset="0"/>
              </a:rPr>
              <a:t>1.2</a:t>
            </a:r>
          </a:p>
          <a:p>
            <a:pPr lvl="1"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Dette gjelder også elever til arbeidslivstrening og hverdagsliv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Det må settes opp 3 ønsker, ellers blir det puttet på et ønske, så eleven må tenke godt gjennom hva de vil søke på og alltid sette det de har mest lyst til på 1. plass.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Karaktersnittet styrer hvor eleven kommer inn</a:t>
            </a:r>
          </a:p>
          <a:p>
            <a:pPr lvl="1"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Mulig å stå på venteliste dersom man ikke fikk tilbud om 1. eller 2. valg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</a:pPr>
            <a:endParaRPr lang="nb-NO" sz="1500">
              <a:latin typeface="Calibri" panose="020F0502020204030204" pitchFamily="34" charset="0"/>
            </a:endParaRP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9E9CF801-F989-4214-A55F-6C519C63A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0" r="29183"/>
          <a:stretch/>
        </p:blipFill>
        <p:spPr>
          <a:xfrm>
            <a:off x="4671912" y="285757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61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jell_PPmal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jell_PPmal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jell_PPmal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1138</Words>
  <Application>Microsoft Office PowerPoint</Application>
  <PresentationFormat>Skjermfremvisning (16:10)</PresentationFormat>
  <Paragraphs>222</Paragraphs>
  <Slides>35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35</vt:i4>
      </vt:variant>
    </vt:vector>
  </HeadingPairs>
  <TitlesOfParts>
    <vt:vector size="42" baseType="lpstr">
      <vt:lpstr>Constantia</vt:lpstr>
      <vt:lpstr>Calibri</vt:lpstr>
      <vt:lpstr>Arial</vt:lpstr>
      <vt:lpstr>Libre Franklin</vt:lpstr>
      <vt:lpstr>Fjell_PPmal (1)</vt:lpstr>
      <vt:lpstr>1_Fjell_PPmal (1)</vt:lpstr>
      <vt:lpstr>2_Fjell_PPmal (1)</vt:lpstr>
      <vt:lpstr>Sotra Arena -10. januar 2023 Klokken 19.10 og 19.40  Parkering i Kystbygarasjen - skyttelbuss fra «minimarkedene» - vis a vis Meny</vt:lpstr>
      <vt:lpstr>PowerPoint-presentasjon</vt:lpstr>
      <vt:lpstr>PowerPoint-presentasjon</vt:lpstr>
      <vt:lpstr>VINN EN IPHONE</vt:lpstr>
      <vt:lpstr>Presentasjon av Sotra vgs, Fjell ungdomsskole 5.1.23</vt:lpstr>
      <vt:lpstr>På Sotra vgs har vi følgende linjer:</vt:lpstr>
      <vt:lpstr>PowerPoint-presentasjon</vt:lpstr>
      <vt:lpstr>Andre tilbud på skolen</vt:lpstr>
      <vt:lpstr>Frist for å søke skoleplass</vt:lpstr>
      <vt:lpstr>Dokumentasjon – hva bør være med</vt:lpstr>
      <vt:lpstr>For elever som søker 1. februar</vt:lpstr>
      <vt:lpstr>Informasjon til videregående skole</vt:lpstr>
      <vt:lpstr>Hva skjer ved skolestart?</vt:lpstr>
      <vt:lpstr>Kompetent, open og modig</vt:lpstr>
      <vt:lpstr>INNTAK TIL VIDAREGÅENDE SKULE</vt:lpstr>
      <vt:lpstr>                       Ta valet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FRIST</vt:lpstr>
      <vt:lpstr>Retningslinjer</vt:lpstr>
      <vt:lpstr>Retningslinjer</vt:lpstr>
      <vt:lpstr>Nærskuleprinsipp</vt:lpstr>
      <vt:lpstr>Vestland fylkeskommune</vt:lpstr>
      <vt:lpstr>BOSTEDSENDRING</vt:lpstr>
      <vt:lpstr>Svar</vt:lpstr>
      <vt:lpstr>Skulestart</vt:lpstr>
      <vt:lpstr>Informasjonsskjema</vt:lpstr>
      <vt:lpstr>Nytt frå fylkeskommunen</vt:lpstr>
      <vt:lpstr>Nytt frå fylket</vt:lpstr>
      <vt:lpstr> Hele eller en større del av opplæringen i bedrift</vt:lpstr>
      <vt:lpstr>Veiledning?</vt:lpstr>
      <vt:lpstr>Lukke til!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INNTAK TIL VIDAREGÅENDE SKULE</dc:title>
  <dc:creator>Anita Færøy Klivnoy</dc:creator>
  <cp:lastModifiedBy>Nina Zandstra</cp:lastModifiedBy>
  <cp:revision>14</cp:revision>
  <dcterms:modified xsi:type="dcterms:W3CDTF">2023-01-09T13:15:17Z</dcterms:modified>
</cp:coreProperties>
</file>