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9" r:id="rId1"/>
  </p:sldMasterIdLst>
  <p:notesMasterIdLst>
    <p:notesMasterId r:id="rId33"/>
  </p:notesMasterIdLst>
  <p:sldIdLst>
    <p:sldId id="273" r:id="rId2"/>
    <p:sldId id="274" r:id="rId3"/>
    <p:sldId id="288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7" r:id="rId13"/>
    <p:sldId id="285" r:id="rId14"/>
    <p:sldId id="286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Source Sans Pro" panose="020B0503030403020204" pitchFamily="34" charset="0"/>
      <p:regular r:id="rId48"/>
      <p:bold r:id="rId49"/>
      <p:italic r:id="rId50"/>
      <p:boldItalic r:id="rId5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38b41fd2b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238b41fd2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38b41fd2b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238b41fd2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38b41fd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238b41fd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38b41fd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238b41fd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c5bd311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c5bd311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38b41fd2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238b41fd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38b41fd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238b41fd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c5bd311f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c5bd311f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c5bd311f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c5bd311f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c5bd311f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c5bd311f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c5bd311f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c5bd311f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c5bd311f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c5bd311f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c5bd311f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c5bd311f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A1F6C2-D61E-43E3-84BF-6E2BFE4B8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19B3B40-C795-4B6F-AA3D-D500B98D5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FEF63F-7055-4DF4-AE9E-53215AD3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5DF9AF-8BD9-4DD3-8752-416987CD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A6E2DD-8BCF-4425-8CEC-56413AE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0729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3E27A-D268-42AC-BE29-93E48EDF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F09C929-9163-4135-96D8-1C49A1B21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07F58D-8BAD-45E0-9A92-FC91BB6E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8045FB-6066-4511-9774-1225D896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2391F3-009F-41CF-9578-51A2EFD5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2440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11313E2-EB39-40CF-8636-DBF1BA69F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1728C7B-AA9F-4AB8-96A6-80B253F06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55C7F6-ACBC-446F-8746-F4AD911B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570128-1DBF-4CC1-95E4-3018A816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E17BC4-D447-424B-A0FD-257243A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4120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‹nr.›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98921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07890F-8A9B-4BDD-8A25-03704FB9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EBAEBB-EF2D-4610-B81D-740C3B63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DBF2CF-EDAD-4D17-A8B5-9AD9C047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A9EF6C-7B3A-45A3-B4C5-75766667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13BC24-235D-4E9E-A95D-E277C5AE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386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25165E-2B10-4E91-9FEA-7D39F56E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B9E431-5B06-44A9-92C2-97821C12F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AEB697-B4B5-4B79-A915-01812565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C5F14D-F7A6-4E9F-9DF5-BA186A2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FE7EDA-9959-413E-B34A-44EB586D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8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876613-1CD4-445F-B72E-D8B1BE32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79246D-AC82-46EC-90B5-3BC3BD8AF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835539A-BE4C-4499-BBC9-6686F831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E5AD6B-A0D6-4B1D-BF3A-0F7D5B94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A44EFDC-FCA4-4957-B1D1-9607089F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E719B76-636E-4AE1-8990-E314E2F8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346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0CAABD-F6BA-4CBC-8279-29284BA3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5FEB15-6BA4-40F0-A71F-A9E97AF4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798963-BF2F-4E31-AB74-496CBF79A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7DA41BC-A51E-4364-8767-5519B01C8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815FF0-AB06-4502-B87A-CFFF68C56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190D126-D230-4F39-9BB9-65E349D1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15B422-3D40-40B9-90B3-E63AADAF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41626C-D60F-414D-8118-231D49D2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4572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0740A7-B797-4851-BFF3-38AE14FE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99F055A-46C1-41DE-B777-3768AFD5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E5F6454-FABE-43A3-84BD-A78B9F4B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931290-DA40-4EA5-B4A8-0D677DD3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914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BC15381-64B4-4BDF-9860-6ACBD733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19C1DAD-8EAE-4002-998C-6A64CCA6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16A1EA4-F81B-4271-AC2E-9A687190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3989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45C21C-D8E2-4B22-89C8-CE78886F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863D38-6456-4E3D-900D-2A3BC6F2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13F53C-7BA4-4649-A440-56667E156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74BCCC1-A2D8-49C3-BF1F-EC97BD33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71A0C2F-A486-4265-8CC8-124E8171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5437F2-C939-469A-8922-187CEDBD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>
              <a:solidFill>
                <a:srgbClr val="88A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CCD975-C42E-41A2-87C7-D785C218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C1563FA-F5D5-4DAD-89D1-9D0DA90CF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D9A672-FB1C-4C35-931B-81210C863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4457F2-D2E1-4B03-91EB-201A00ED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989CA3-1C4C-4318-99AE-51139D3A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E05AB9-540D-44F4-B1A6-CB38AA8D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85582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C77CC3C-F14F-445E-9D11-6E205D48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2D9699-9AC6-4825-8415-0FE5D790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0183DD-F330-4CC2-8D70-3D4BA1586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557DF2-11D9-44D8-848B-F912CC9B9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3A69AD-FFE0-45BA-B32A-AE19D3154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23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hyperlink" Target="http://www.google.no/url?sa=i&amp;rct=j&amp;q=&amp;esrc=s&amp;source=images&amp;cd=&amp;cad=rja&amp;uact=8&amp;ved=0ahUKEwiZ_v-3jrvLAhUFApoKHfPjAc0QjRwIBw&amp;url=http://ideblogg.no/danielodland/2011/09/09/forste-uke/&amp;psig=AFQjCNF6pX6CNkR03tBAcgB_NQuQXVmpdw&amp;ust=145787083594399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hyperlink" Target="http://www.google.no/url?sa=i&amp;rct=j&amp;q=&amp;esrc=s&amp;source=images&amp;cd=&amp;cad=rja&amp;uact=8&amp;ved=0ahUKEwjUzo2oi7vLAhWFYZoKHbLSDswQjRwIBw&amp;url=http://www.hasvik.kommune.no/valg-av-fremmedspraak-paa-ungdomstrinnet.5504688.html&amp;bvm=bv.116636494,d.bGs&amp;psig=AFQjCNFVqJ9SSOHe_faXtUiCl-8LbI4cAw&amp;ust=1457870027600077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jema.oygarden.kommune.no/skjema/OYK009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2628" y="642056"/>
            <a:ext cx="8086725" cy="16322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no" dirty="0">
                <a:solidFill>
                  <a:schemeClr val="tx1"/>
                </a:solidFill>
              </a:rPr>
              <a:t>Velkomen til informasjonsmøte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295590" y="2851728"/>
            <a:ext cx="6400800" cy="1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no" b="1" dirty="0"/>
              <a:t>Fjell ungdomsskule 18. </a:t>
            </a:r>
            <a:r>
              <a:rPr lang="nb-NO" b="1" dirty="0"/>
              <a:t>mars</a:t>
            </a:r>
            <a:r>
              <a:rPr lang="no" b="1" dirty="0"/>
              <a:t> 2024</a:t>
            </a:r>
            <a:endParaRPr b="1" dirty="0"/>
          </a:p>
        </p:txBody>
      </p:sp>
      <p:pic>
        <p:nvPicPr>
          <p:cNvPr id="4" name="Google Shape;214;p30">
            <a:extLst>
              <a:ext uri="{FF2B5EF4-FFF2-40B4-BE49-F238E27FC236}">
                <a16:creationId xmlns:a16="http://schemas.microsoft.com/office/drawing/2014/main" id="{6AD5AF16-9EC8-4181-9A46-7E36F537AB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42" y="186970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7;p13">
            <a:extLst>
              <a:ext uri="{FF2B5EF4-FFF2-40B4-BE49-F238E27FC236}">
                <a16:creationId xmlns:a16="http://schemas.microsoft.com/office/drawing/2014/main" id="{593FC475-E518-4386-BC72-89C87AE0E3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m oss - Fjell ungdomsskule">
            <a:extLst>
              <a:ext uri="{FF2B5EF4-FFF2-40B4-BE49-F238E27FC236}">
                <a16:creationId xmlns:a16="http://schemas.microsoft.com/office/drawing/2014/main" id="{7BC16880-B11B-4A9C-B13B-818DA6BA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1" y="34406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03AA79-FE70-4967-B1C5-12FCE1E01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911" y="547774"/>
            <a:ext cx="6858000" cy="3400290"/>
          </a:xfrm>
        </p:spPr>
        <p:txBody>
          <a:bodyPr>
            <a:normAutofit/>
          </a:bodyPr>
          <a:lstStyle/>
          <a:p>
            <a:r>
              <a:rPr lang="nn-NO" dirty="0"/>
              <a:t>Linn Hitsøy</a:t>
            </a:r>
            <a:br>
              <a:rPr lang="nn-NO" dirty="0"/>
            </a:br>
            <a:br>
              <a:rPr lang="nn-NO" dirty="0"/>
            </a:br>
            <a:r>
              <a:rPr lang="nn-NO" dirty="0"/>
              <a:t>Miljørettleiar og </a:t>
            </a:r>
            <a:r>
              <a:rPr lang="nn-NO" dirty="0" err="1"/>
              <a:t>MOTcoach</a:t>
            </a:r>
            <a:br>
              <a:rPr lang="nn-NO" dirty="0"/>
            </a:br>
            <a:endParaRPr lang="nb-NO" dirty="0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B7710A37-B477-4428-8427-56EB9F11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17" y="3540317"/>
            <a:ext cx="2246967" cy="15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6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BAC1CF-D991-4B92-91FB-A0D4EECC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Tema for </a:t>
            </a:r>
            <a:r>
              <a:rPr lang="nn-NO" dirty="0" err="1"/>
              <a:t>MOTøkter</a:t>
            </a:r>
            <a:r>
              <a:rPr lang="nn-NO" dirty="0"/>
              <a:t> på 8.trinn:</a:t>
            </a:r>
            <a:br>
              <a:rPr lang="nn-NO" dirty="0"/>
            </a:br>
            <a:endParaRPr lang="nb-NO" dirty="0"/>
          </a:p>
        </p:txBody>
      </p:sp>
      <p:pic>
        <p:nvPicPr>
          <p:cNvPr id="6" name="Plasshaldar for innhald 5">
            <a:extLst>
              <a:ext uri="{FF2B5EF4-FFF2-40B4-BE49-F238E27FC236}">
                <a16:creationId xmlns:a16="http://schemas.microsoft.com/office/drawing/2014/main" id="{2F62E2C4-E0DD-4003-A418-53CEA88C9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1028700"/>
            <a:ext cx="3248025" cy="1828800"/>
          </a:xfrm>
        </p:spPr>
      </p:pic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40C48E9D-FFEB-4111-9173-0C09AAC2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 dirty="0"/>
              <a:t>Vis MOT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 dirty="0"/>
              <a:t>Klassen som et lag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 dirty="0"/>
              <a:t>Fokus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 dirty="0"/>
              <a:t>Digital </a:t>
            </a:r>
            <a:r>
              <a:rPr lang="nn-NO" sz="1800" dirty="0" err="1"/>
              <a:t>inkludering</a:t>
            </a:r>
            <a:endParaRPr lang="nn-NO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 dirty="0" err="1"/>
              <a:t>Egenstyrke</a:t>
            </a:r>
            <a:endParaRPr lang="nn-NO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 dirty="0"/>
              <a:t>Verdifull</a:t>
            </a:r>
            <a:endParaRPr lang="nb-NO" sz="1800" dirty="0"/>
          </a:p>
        </p:txBody>
      </p:sp>
      <p:pic>
        <p:nvPicPr>
          <p:cNvPr id="8" name="Bilete 7">
            <a:extLst>
              <a:ext uri="{FF2B5EF4-FFF2-40B4-BE49-F238E27FC236}">
                <a16:creationId xmlns:a16="http://schemas.microsoft.com/office/drawing/2014/main" id="{18BFBC28-C52A-415F-A426-9CC756F0D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35" y="3382455"/>
            <a:ext cx="2801639" cy="16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B142FF-0904-40EA-ACB7-4B8B56D7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28650"/>
            <a:ext cx="2949178" cy="53026"/>
          </a:xfrm>
        </p:spPr>
        <p:txBody>
          <a:bodyPr>
            <a:normAutofit fontScale="90000"/>
          </a:bodyPr>
          <a:lstStyle/>
          <a:p>
            <a:r>
              <a:rPr lang="nn-NO" dirty="0">
                <a:solidFill>
                  <a:schemeClr val="tx1"/>
                </a:solidFill>
              </a:rPr>
              <a:t>MOT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0" name="Plasshaldar for bilete 9">
            <a:extLst>
              <a:ext uri="{FF2B5EF4-FFF2-40B4-BE49-F238E27FC236}">
                <a16:creationId xmlns:a16="http://schemas.microsoft.com/office/drawing/2014/main" id="{0F7054DE-D3AB-4B30-A1CA-368146BA7D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r="2521"/>
          <a:stretch>
            <a:fillRect/>
          </a:stretch>
        </p:blipFill>
        <p:spPr/>
      </p:pic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5945F624-2D26-4C64-AF2F-E4B5921E3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211" y="824846"/>
            <a:ext cx="2949178" cy="2858691"/>
          </a:xfrm>
        </p:spPr>
        <p:txBody>
          <a:bodyPr>
            <a:noAutofit/>
          </a:bodyPr>
          <a:lstStyle/>
          <a:p>
            <a:endParaRPr lang="nb-NO" sz="1500" dirty="0"/>
          </a:p>
          <a:p>
            <a:r>
              <a:rPr lang="nb-NO" sz="1500" dirty="0"/>
              <a:t>MOT Norge er en ideell non-</a:t>
            </a:r>
            <a:r>
              <a:rPr lang="nb-NO" sz="1500" dirty="0" err="1"/>
              <a:t>profit</a:t>
            </a:r>
            <a:r>
              <a:rPr lang="nb-NO" sz="1500" dirty="0"/>
              <a:t> organisasjon som ble stiftet i 1997. MOT tilbyr forebyggende og holdningsskapende programmer til ungdomsskoler og videregående skoler.</a:t>
            </a:r>
          </a:p>
          <a:p>
            <a:endParaRPr lang="nb-NO" sz="1500" dirty="0"/>
          </a:p>
          <a:p>
            <a:r>
              <a:rPr lang="nb-NO" sz="1500" dirty="0"/>
              <a:t>MOTs oppdrag er å utvikle robuste ungdom, som inkluderer andre.</a:t>
            </a:r>
          </a:p>
          <a:p>
            <a:endParaRPr lang="nb-NO" sz="1500" dirty="0"/>
          </a:p>
          <a:p>
            <a:r>
              <a:rPr lang="nb-NO" sz="1500" dirty="0"/>
              <a:t>MOTs programmer er et verktøy for å jobbe systematisk med å utvikle ungdoms robusthet og motstandskraft. Målet er at de står sterkere i møte med samfunnsutfordringer som mobbing, utenforskap og psykiske vansker.</a:t>
            </a:r>
          </a:p>
        </p:txBody>
      </p:sp>
    </p:spTree>
    <p:extLst>
      <p:ext uri="{BB962C8B-B14F-4D97-AF65-F5344CB8AC3E}">
        <p14:creationId xmlns:p14="http://schemas.microsoft.com/office/powerpoint/2010/main" val="59637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383039-E8C3-4452-811B-2C254E6F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28650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nn-NO" dirty="0" err="1"/>
              <a:t>Hvordan</a:t>
            </a:r>
            <a:r>
              <a:rPr lang="nn-NO" dirty="0"/>
              <a:t> </a:t>
            </a:r>
            <a:r>
              <a:rPr lang="nn-NO" dirty="0" err="1"/>
              <a:t>jobber</a:t>
            </a:r>
            <a:r>
              <a:rPr lang="nn-NO" dirty="0"/>
              <a:t> vi</a:t>
            </a:r>
            <a:endParaRPr lang="nb-NO" dirty="0"/>
          </a:p>
        </p:txBody>
      </p:sp>
      <p:pic>
        <p:nvPicPr>
          <p:cNvPr id="10" name="Plasshaldar for bilete 9">
            <a:extLst>
              <a:ext uri="{FF2B5EF4-FFF2-40B4-BE49-F238E27FC236}">
                <a16:creationId xmlns:a16="http://schemas.microsoft.com/office/drawing/2014/main" id="{67C06152-BF9E-4820-A618-022E0E76B1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3887391" y="1026319"/>
            <a:ext cx="2673665" cy="1741037"/>
          </a:xfrm>
        </p:spPr>
      </p:pic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03F9A797-88A3-4A70-95BC-81C2CA369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070" y="1424582"/>
            <a:ext cx="2949178" cy="2858691"/>
          </a:xfrm>
        </p:spPr>
        <p:txBody>
          <a:bodyPr>
            <a:noAutofit/>
          </a:bodyPr>
          <a:lstStyle/>
          <a:p>
            <a:r>
              <a:rPr lang="nb-NO" sz="1500" dirty="0"/>
              <a:t>KONKRETE VERKTØY</a:t>
            </a:r>
          </a:p>
          <a:p>
            <a:r>
              <a:rPr lang="nb-NO" sz="1500" dirty="0"/>
              <a:t>Gjennom MOT-øktene gir vi ungdom konkrete verktøy, og sammen med dem trener vi på situasjoner og utfordringer der verktøyene kan være til hjelp når de møter utfordringene som kan oppstå i ungdomstida.</a:t>
            </a:r>
          </a:p>
          <a:p>
            <a:endParaRPr lang="nb-NO" sz="1500" dirty="0"/>
          </a:p>
          <a:p>
            <a:r>
              <a:rPr lang="nb-NO" sz="1500" dirty="0"/>
              <a:t>MOT-øktene legger til rette for både refleksjon og aktivitet, og består av øvelser, historier, kortfilmer, billedlige beskrivelser og tid til selvrefleksjon.</a:t>
            </a:r>
          </a:p>
        </p:txBody>
      </p:sp>
      <p:pic>
        <p:nvPicPr>
          <p:cNvPr id="12" name="Bilete 11">
            <a:extLst>
              <a:ext uri="{FF2B5EF4-FFF2-40B4-BE49-F238E27FC236}">
                <a16:creationId xmlns:a16="http://schemas.microsoft.com/office/drawing/2014/main" id="{A1E393F1-1970-42E2-9389-8CA0985AB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72" y="3149142"/>
            <a:ext cx="2177555" cy="1741037"/>
          </a:xfrm>
          <a:prstGeom prst="rect">
            <a:avLst/>
          </a:prstGeom>
        </p:spPr>
      </p:pic>
      <p:pic>
        <p:nvPicPr>
          <p:cNvPr id="14" name="Bilete 13">
            <a:extLst>
              <a:ext uri="{FF2B5EF4-FFF2-40B4-BE49-F238E27FC236}">
                <a16:creationId xmlns:a16="http://schemas.microsoft.com/office/drawing/2014/main" id="{6F16F0E8-FD5C-4B27-ADE5-FD5E94200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08" y="1183653"/>
            <a:ext cx="2615939" cy="1673847"/>
          </a:xfrm>
          <a:prstGeom prst="rect">
            <a:avLst/>
          </a:prstGeom>
        </p:spPr>
      </p:pic>
      <p:pic>
        <p:nvPicPr>
          <p:cNvPr id="16" name="Bilete 15">
            <a:extLst>
              <a:ext uri="{FF2B5EF4-FFF2-40B4-BE49-F238E27FC236}">
                <a16:creationId xmlns:a16="http://schemas.microsoft.com/office/drawing/2014/main" id="{B51DE806-DD83-4501-ACAA-CC1073067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70" y="3288753"/>
            <a:ext cx="1778474" cy="17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7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146CF0-9734-40CE-8BB8-02A0F8FA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419" y="559594"/>
            <a:ext cx="6556931" cy="994172"/>
          </a:xfrm>
        </p:spPr>
        <p:txBody>
          <a:bodyPr/>
          <a:lstStyle/>
          <a:p>
            <a:r>
              <a:rPr lang="nn-NO" dirty="0" err="1"/>
              <a:t>Inkludering</a:t>
            </a:r>
            <a:r>
              <a:rPr lang="nn-NO" dirty="0"/>
              <a:t> og akseptering</a:t>
            </a:r>
            <a:endParaRPr lang="nb-NO" dirty="0"/>
          </a:p>
        </p:txBody>
      </p:sp>
      <p:pic>
        <p:nvPicPr>
          <p:cNvPr id="9" name="Plasshaldar for innhald 8">
            <a:extLst>
              <a:ext uri="{FF2B5EF4-FFF2-40B4-BE49-F238E27FC236}">
                <a16:creationId xmlns:a16="http://schemas.microsoft.com/office/drawing/2014/main" id="{0EA67ED9-000B-41EA-B841-034B1E297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59" y="1933371"/>
            <a:ext cx="2597150" cy="2551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55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1043079" y="1560709"/>
            <a:ext cx="7028161" cy="134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nn-NO" b="1"/>
              <a:t>Rådgivningstjenesten</a:t>
            </a:r>
            <a:endParaRPr b="1"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1043079" y="2640763"/>
            <a:ext cx="7028161" cy="6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n-NO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2024/2025</a:t>
            </a:r>
            <a:endParaRPr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60" y="194179"/>
            <a:ext cx="8625633" cy="10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 descr="Bilderesultat for byggfag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25" descr="Bilderesultat for byggfag"/>
          <p:cNvSpPr/>
          <p:nvPr/>
        </p:nvSpPr>
        <p:spPr>
          <a:xfrm>
            <a:off x="152400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5" descr="Bilderesultat for byggfag"/>
          <p:cNvSpPr/>
          <p:nvPr/>
        </p:nvSpPr>
        <p:spPr>
          <a:xfrm>
            <a:off x="304800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5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 b="1"/>
              <a:t>Elevens rett til rådgiving</a:t>
            </a:r>
            <a:endParaRPr sz="3600" b="1"/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600" cy="2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Egen sosialrådgiver som følger trinnet i 3 år.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Utdannings- og yrkesrådgiver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Ansvar for  utvikling av elevene sin karrierekompetanse saman med leiinga og resten av skulen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5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457200" y="538501"/>
            <a:ext cx="8229600" cy="99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Utdanningsvalg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Fag på timeplanen alle 3. år</a:t>
            </a: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ene</a:t>
            </a: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Ska</a:t>
            </a: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l </a:t>
            </a: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bidra til at elev blir i be</a:t>
            </a: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d</a:t>
            </a: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 stand til å </a:t>
            </a: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håndtere</a:t>
            </a: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overganger, og ta meningsfulle valg knyttet til utdanning, læring og arbeid.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Skal gi mulighet til utforskning av elevens situasjon, ønsker og muligheter og støtte til handling og valg.</a:t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r>
              <a:rPr lang="nn-NO" sz="2400">
                <a:solidFill>
                  <a:srgbClr val="0000FF"/>
                </a:solidFill>
                <a:latin typeface="Constantia"/>
                <a:ea typeface="Constantia"/>
                <a:cs typeface="Constantia"/>
                <a:sym typeface="Constantia"/>
              </a:rPr>
              <a:t>Veiledning- informasjon - strukturert karrierelæring</a:t>
            </a:r>
            <a:endParaRPr sz="2400">
              <a:solidFill>
                <a:srgbClr val="0000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5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Utdanningsvalg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akseptere begrensninger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motstandskraft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tilpasse seg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nysgjerrighet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åpenhet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lærevillighet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mestringstro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pågangsmot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sz="2500">
                <a:latin typeface="Calibri"/>
                <a:ea typeface="Calibri"/>
                <a:cs typeface="Calibri"/>
                <a:sym typeface="Calibri"/>
              </a:rPr>
              <a:t>= FRAMTIDSTRO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 b="1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1" name="Google Shape;191;p2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5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0600" y="1417650"/>
            <a:ext cx="4316951" cy="431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ctrTitle"/>
          </p:nvPr>
        </p:nvSpPr>
        <p:spPr>
          <a:xfrm>
            <a:off x="1043079" y="1560709"/>
            <a:ext cx="70281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nn-NO" b="1"/>
              <a:t>Tilvalsfag </a:t>
            </a:r>
            <a:endParaRPr b="1"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1"/>
          </p:nvPr>
        </p:nvSpPr>
        <p:spPr>
          <a:xfrm>
            <a:off x="1043079" y="2640763"/>
            <a:ext cx="70281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n-NO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2023/24</a:t>
            </a:r>
            <a:endParaRPr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60" y="194179"/>
            <a:ext cx="8625635" cy="10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15" y="4716495"/>
            <a:ext cx="512303" cy="77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1043079" y="3600744"/>
            <a:ext cx="70281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n-NO" sz="3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Foreldremøte </a:t>
            </a:r>
            <a:r>
              <a:rPr lang="nn-NO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16.03</a:t>
            </a:r>
            <a:endParaRPr sz="32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2" name="Google Shape;202;p29" descr="http://img1.custompublish.com/getfile.php/2638235.841.adtspcpvay/575x0/5504688_2638235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9332" y="2908232"/>
            <a:ext cx="3059289" cy="2219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 descr="Bilderesultat for byggfag"/>
          <p:cNvSpPr/>
          <p:nvPr/>
        </p:nvSpPr>
        <p:spPr>
          <a:xfrm>
            <a:off x="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29" descr="Bilderesultat for byggfag"/>
          <p:cNvSpPr/>
          <p:nvPr/>
        </p:nvSpPr>
        <p:spPr>
          <a:xfrm>
            <a:off x="152400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Google Shape;205;p29" descr="Bilderesultat for byggfag"/>
          <p:cNvSpPr/>
          <p:nvPr/>
        </p:nvSpPr>
        <p:spPr>
          <a:xfrm>
            <a:off x="304800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6" name="Google Shape;206;p29" descr="http://ideblogg.no/danielodland/files/2011/09/hammer.pn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08978" y="1560709"/>
            <a:ext cx="2799643" cy="146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962361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SzPts val="990"/>
            </a:pPr>
            <a:r>
              <a:rPr lang="no" sz="2720" dirty="0">
                <a:solidFill>
                  <a:schemeClr val="tx1"/>
                </a:solidFill>
              </a:rPr>
              <a:t>Velkomen</a:t>
            </a:r>
            <a:endParaRPr sz="2720" dirty="0">
              <a:solidFill>
                <a:schemeClr val="tx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2296390"/>
            <a:ext cx="8520600" cy="2780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no" sz="2000" dirty="0"/>
              <a:t>Rektor: Bente Kleppe Lervik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Rådgjevar: Anita Klivnoy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Avdelingsleiar: </a:t>
            </a:r>
            <a:r>
              <a:rPr lang="nb-NO" sz="2000" dirty="0"/>
              <a:t>Liv Torill Golf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endParaRPr dirty="0"/>
          </a:p>
          <a:p>
            <a:pPr marL="0" indent="0">
              <a:spcBef>
                <a:spcPts val="1200"/>
              </a:spcBef>
              <a:buNone/>
            </a:pPr>
            <a:endParaRPr dirty="0"/>
          </a:p>
          <a:p>
            <a:pPr marL="0" indent="0">
              <a:spcBef>
                <a:spcPts val="1200"/>
              </a:spcBef>
              <a:buNone/>
            </a:pPr>
            <a:endParaRPr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656" y="3334926"/>
            <a:ext cx="2637648" cy="18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4;p30">
            <a:extLst>
              <a:ext uri="{FF2B5EF4-FFF2-40B4-BE49-F238E27FC236}">
                <a16:creationId xmlns:a16="http://schemas.microsoft.com/office/drawing/2014/main" id="{43E52A6D-DE6F-4D79-ABFD-AFB93E5CE7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42" y="186970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;p13">
            <a:extLst>
              <a:ext uri="{FF2B5EF4-FFF2-40B4-BE49-F238E27FC236}">
                <a16:creationId xmlns:a16="http://schemas.microsoft.com/office/drawing/2014/main" id="{CA60E8E9-A448-48AD-878C-17151F70E0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 b="1"/>
              <a:t>Tilvalsfag</a:t>
            </a:r>
            <a:endParaRPr sz="3600" b="1"/>
          </a:p>
        </p:txBody>
      </p:sp>
      <p:sp>
        <p:nvSpPr>
          <p:cNvPr id="212" name="Google Shape;212;p30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n-NO" sz="2400" b="1">
                <a:solidFill>
                  <a:schemeClr val="dk1"/>
                </a:solidFill>
              </a:rPr>
              <a:t>Framandspråk: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nn-NO" sz="2400" i="1">
                <a:solidFill>
                  <a:srgbClr val="FF0000"/>
                </a:solidFill>
              </a:rPr>
              <a:t>Fransk   -   spansk   -   tys</a:t>
            </a:r>
            <a:r>
              <a:rPr lang="nn-NO" sz="2400">
                <a:solidFill>
                  <a:srgbClr val="FF0000"/>
                </a:solidFill>
              </a:rPr>
              <a:t>k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n-NO" sz="2400" b="1">
                <a:solidFill>
                  <a:schemeClr val="dk1"/>
                </a:solidFill>
              </a:rPr>
              <a:t>Fordjuping: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nn-NO" sz="2400" i="1">
                <a:solidFill>
                  <a:schemeClr val="dk2"/>
                </a:solidFill>
              </a:rPr>
              <a:t>Engelsk  - norsk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nn-NO" sz="2400" i="1">
                <a:solidFill>
                  <a:schemeClr val="dk2"/>
                </a:solidFill>
              </a:rPr>
              <a:t>Matematikk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n-NO" sz="2400" b="1" i="1">
                <a:solidFill>
                  <a:schemeClr val="dk1"/>
                </a:solidFill>
              </a:rPr>
              <a:t>Arbeidslivsfag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 b="1"/>
              <a:t>Val</a:t>
            </a:r>
            <a:endParaRPr sz="3600" b="1"/>
          </a:p>
        </p:txBody>
      </p:sp>
      <p:sp>
        <p:nvSpPr>
          <p:cNvPr id="220" name="Google Shape;220;p31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Bruk skjema for registrering (digitalt)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Set tilvalsfag i ønska rekkjefølgje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Vel meir enn eit fag!!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onstantia"/>
              <a:buNone/>
            </a:pPr>
            <a:br>
              <a:rPr lang="nn-NO" sz="3240" b="1"/>
            </a:br>
            <a:r>
              <a:rPr lang="nn-NO" sz="3240" b="1"/>
              <a:t>Kvifor  velje framandspråk?</a:t>
            </a:r>
            <a:endParaRPr sz="3240" b="1"/>
          </a:p>
        </p:txBody>
      </p:sp>
      <p:pic>
        <p:nvPicPr>
          <p:cNvPr id="229" name="Google Shape;229;p32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46675" y="1744881"/>
            <a:ext cx="3540125" cy="2589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>
            <a:spLocks noGrp="1"/>
          </p:cNvSpPr>
          <p:nvPr>
            <p:ph sz="half" idx="2"/>
          </p:nvPr>
        </p:nvSpPr>
        <p:spPr>
          <a:xfrm>
            <a:off x="854104" y="1295203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Tysk  Fransk	Spansk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Studieførebuande kompetanse (idrett, musikk/dans/drama, media, design/kunst/arkitektur, studiespesialisering)</a:t>
            </a:r>
            <a:endParaRPr sz="2220" dirty="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arbeidsliv</a:t>
            </a: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studiar</a:t>
            </a: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reise</a:t>
            </a: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909" y="162962"/>
            <a:ext cx="8453640" cy="6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onstantia"/>
              <a:buNone/>
            </a:pPr>
            <a:br>
              <a:rPr lang="nn-NO" sz="3240" b="1"/>
            </a:br>
            <a:r>
              <a:rPr lang="nn-NO" sz="3240" b="1"/>
              <a:t>Krav til elevane</a:t>
            </a:r>
            <a:endParaRPr sz="3240" b="1"/>
          </a:p>
        </p:txBody>
      </p:sp>
      <p:pic>
        <p:nvPicPr>
          <p:cNvPr id="238" name="Google Shape;238;p33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25495" y="1770396"/>
            <a:ext cx="3365500" cy="275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>
            <a:spLocks noGrp="1"/>
          </p:cNvSpPr>
          <p:nvPr>
            <p:ph sz="half" idx="2"/>
          </p:nvPr>
        </p:nvSpPr>
        <p:spPr>
          <a:xfrm>
            <a:off x="685800" y="1491572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Må vere motivert til å læra eit nytt språk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Må meistre/trivast med teorifaga (norsk og engelsk)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Pugging av gloser og </a:t>
            </a:r>
            <a:r>
              <a:rPr lang="nn-NO" sz="2400" dirty="0">
                <a:latin typeface="Constantia"/>
                <a:ea typeface="Constantia"/>
                <a:cs typeface="Constantia"/>
                <a:sym typeface="Constantia"/>
              </a:rPr>
              <a:t>grammatikk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 dirty="0">
                <a:latin typeface="Constantia"/>
                <a:sym typeface="Constantia"/>
              </a:rPr>
              <a:t>leksar</a:t>
            </a:r>
            <a:endParaRPr dirty="0"/>
          </a:p>
          <a:p>
            <a:pPr marL="342900" lvl="0" indent="-1905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221606"/>
            <a:ext cx="8607549" cy="52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 b="1"/>
              <a:t>Vidaregåande skule</a:t>
            </a:r>
            <a:endParaRPr sz="3600" b="1"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</a:rPr>
              <a:t>Elevar som vel yrkesfag har </a:t>
            </a:r>
            <a:r>
              <a:rPr lang="nn-NO" sz="2220" b="1" u="sng" dirty="0">
                <a:solidFill>
                  <a:schemeClr val="dk1"/>
                </a:solidFill>
              </a:rPr>
              <a:t>ikkje</a:t>
            </a:r>
            <a:r>
              <a:rPr lang="nn-NO" sz="2220" u="sng" dirty="0">
                <a:solidFill>
                  <a:schemeClr val="dk1"/>
                </a:solidFill>
              </a:rPr>
              <a:t> </a:t>
            </a:r>
            <a:r>
              <a:rPr lang="nn-NO" sz="2220" dirty="0">
                <a:solidFill>
                  <a:schemeClr val="dk1"/>
                </a:solidFill>
              </a:rPr>
              <a:t>2. framandspråk</a:t>
            </a: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</a:rPr>
              <a:t>Elevar som vel eit studieførebuande utdanningsprogram, </a:t>
            </a:r>
            <a:r>
              <a:rPr lang="nn-NO" sz="2220" b="1" u="sng" dirty="0">
                <a:solidFill>
                  <a:schemeClr val="dk1"/>
                </a:solidFill>
              </a:rPr>
              <a:t>må</a:t>
            </a:r>
            <a:r>
              <a:rPr lang="nn-NO" sz="2220" dirty="0">
                <a:solidFill>
                  <a:schemeClr val="dk1"/>
                </a:solidFill>
              </a:rPr>
              <a:t> ha eit 2. framandspråk i </a:t>
            </a:r>
            <a:r>
              <a:rPr lang="nn-NO" sz="2220" dirty="0" err="1">
                <a:solidFill>
                  <a:schemeClr val="dk1"/>
                </a:solidFill>
              </a:rPr>
              <a:t>vgs</a:t>
            </a:r>
            <a:r>
              <a:rPr lang="nn-NO" sz="2220" dirty="0">
                <a:solidFill>
                  <a:schemeClr val="dk1"/>
                </a:solidFill>
              </a:rPr>
              <a:t>. </a:t>
            </a:r>
            <a:endParaRPr sz="222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</a:rPr>
              <a:t>Elevar som har hatt språk i 8 -10 klasse, har framandspråk i VG1 og VG2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</a:rPr>
              <a:t>Elevar utan framandspråk i 8 -10 klasse, må ha språk i VG1, VG2 og VG3</a:t>
            </a: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None/>
            </a:pP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 b="1"/>
              <a:t>Videregåande skule</a:t>
            </a:r>
            <a:endParaRPr sz="3600" b="1"/>
          </a:p>
        </p:txBody>
      </p:sp>
      <p:sp>
        <p:nvSpPr>
          <p:cNvPr id="254" name="Google Shape;254;p35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</a:rPr>
              <a:t>I dei studieførebuande utdanningsprogramma  vil elevar som </a:t>
            </a:r>
            <a:r>
              <a:rPr lang="nn-NO" sz="2220" u="sng" dirty="0">
                <a:solidFill>
                  <a:schemeClr val="dk1"/>
                </a:solidFill>
              </a:rPr>
              <a:t>må</a:t>
            </a:r>
            <a:r>
              <a:rPr lang="nn-NO" sz="2220" dirty="0">
                <a:solidFill>
                  <a:schemeClr val="dk1"/>
                </a:solidFill>
              </a:rPr>
              <a:t> ha framandspråk i VG3 ikkje ha timar til nødvendige programfag innan </a:t>
            </a:r>
            <a:r>
              <a:rPr lang="nn-NO" sz="2220" b="1" dirty="0">
                <a:solidFill>
                  <a:schemeClr val="dk1"/>
                </a:solidFill>
              </a:rPr>
              <a:t>realfag.</a:t>
            </a:r>
            <a:endParaRPr sz="2220" b="1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</a:rPr>
              <a:t>Elevar som allereie no veit dei vil velje eit studieførebuande utdanningsprogram bør velje framandspråk på ungdomsskulen.</a:t>
            </a: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nn-NO" sz="2220" dirty="0">
                <a:solidFill>
                  <a:schemeClr val="dk1"/>
                </a:solidFill>
              </a:rPr>
              <a:t>Elevar kan og få studiekompetanse gjennom yrkesfaga</a:t>
            </a:r>
            <a:r>
              <a:rPr lang="nn-NO" sz="2220" dirty="0"/>
              <a:t>. </a:t>
            </a:r>
            <a:r>
              <a:rPr lang="nn-NO" sz="2220" dirty="0">
                <a:solidFill>
                  <a:schemeClr val="dk1"/>
                </a:solidFill>
              </a:rPr>
              <a:t>(Påbygg)</a:t>
            </a: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0193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None/>
            </a:pP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0193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None/>
            </a:pPr>
            <a:endParaRPr sz="222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/>
              <a:t>Fordjuping i engelsk</a:t>
            </a:r>
            <a:endParaRPr sz="3600" b="1"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Å kommunisere og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samhandle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gjennom digitale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medier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og teknologi. </a:t>
            </a:r>
            <a:endParaRPr sz="1950" dirty="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Utforske og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videreutvikle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sin språkkompetanse ved å trekke inn egne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interesseområder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fra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både den virtuelle og den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virkelige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verden. </a:t>
            </a:r>
            <a:endParaRPr sz="1950" dirty="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Reflektere over variasjon i språk,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tenkesett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og kommunikasjonsmønstre som de møter i det virtuelle og det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virkelige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samfunnet. </a:t>
            </a:r>
            <a:endParaRPr sz="1950" dirty="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Forberede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elevene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på et arbeidsliv som stiller krav om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engelskspråklig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digital kompetanse og variert </a:t>
            </a:r>
            <a:r>
              <a:rPr lang="nn-NO" sz="19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språklig</a:t>
            </a:r>
            <a:r>
              <a:rPr lang="nn-NO" sz="19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kommunikasjon.</a:t>
            </a:r>
            <a:endParaRPr sz="3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5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/>
              <a:t>Arbeidslivsfag</a:t>
            </a:r>
            <a:endParaRPr sz="3600" b="1"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600" cy="2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51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150"/>
              <a:buFont typeface="Roboto"/>
              <a:buChar char="●"/>
            </a:pP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Bidra til at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elevene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får praktisk erfaring med å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løse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arbeidsoppdrag i et arbeidsfellesskap. </a:t>
            </a:r>
            <a:endParaRPr sz="2150" dirty="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51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150"/>
              <a:buFont typeface="Roboto"/>
              <a:buChar char="●"/>
            </a:pP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Bidra til at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elevene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deltar i verdiskaping gjennom å levere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tjenester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produkter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både internt på skolen og for eksterne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oppdragsgivere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150" dirty="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51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150"/>
              <a:buFont typeface="Roboto"/>
              <a:buChar char="●"/>
            </a:pP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Gi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elevene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mulighet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til å glede seg over å kunne skape </a:t>
            </a:r>
            <a:r>
              <a:rPr lang="nn-NO" sz="215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noe</a:t>
            </a:r>
            <a:r>
              <a:rPr lang="nn-NO" sz="215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. Arbeidslivsfag legger til rette for entreprenørskap i skolen og samarbeid med lokale bedrifter.</a:t>
            </a:r>
            <a:endParaRPr sz="3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5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 b="1"/>
              <a:t>Overskrift</a:t>
            </a:r>
            <a:endParaRPr sz="3600" b="1"/>
          </a:p>
        </p:txBody>
      </p:sp>
      <p:sp>
        <p:nvSpPr>
          <p:cNvPr id="278" name="Google Shape;278;p38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 b="1"/>
              <a:t>Overskrift</a:t>
            </a:r>
            <a:endParaRPr sz="3600" b="1"/>
          </a:p>
        </p:txBody>
      </p:sp>
      <p:sp>
        <p:nvSpPr>
          <p:cNvPr id="287" name="Google Shape;287;p39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Punkt 1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Punkt 2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Punkt 3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Punkt 4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611" y="-34925"/>
            <a:ext cx="8342145" cy="57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E7C55F-BE01-44FE-BEC7-614365C0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MODULBYGG</a:t>
            </a:r>
            <a:endParaRPr lang="nb-NO" dirty="0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084869CD-C08D-4CD6-8DEA-F45535DB3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https://oygardenkommune.sharepoint.com/:b:/s/T-Fjellungdomsskule-Skisseprosjekt-09-MODULBYGG2/Ea6GtDo_SfxGpWyc4Sy7GfkBrgTS8OD_0aV0Tx-HvkBqjg?e=5sfVGi</a:t>
            </a:r>
          </a:p>
        </p:txBody>
      </p:sp>
    </p:spTree>
    <p:extLst>
      <p:ext uri="{BB962C8B-B14F-4D97-AF65-F5344CB8AC3E}">
        <p14:creationId xmlns:p14="http://schemas.microsoft.com/office/powerpoint/2010/main" val="4126369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nn-NO" sz="3600" b="1"/>
              <a:t>Vurdering</a:t>
            </a:r>
            <a:endParaRPr sz="3600" b="1"/>
          </a:p>
        </p:txBody>
      </p:sp>
      <p:sp>
        <p:nvSpPr>
          <p:cNvPr id="296" name="Google Shape;296;p40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 b="1" u="sng">
                <a:solidFill>
                  <a:schemeClr val="dk1"/>
                </a:solidFill>
              </a:rPr>
              <a:t>Alle</a:t>
            </a:r>
            <a:r>
              <a:rPr lang="nn-NO" sz="2400">
                <a:solidFill>
                  <a:schemeClr val="dk1"/>
                </a:solidFill>
              </a:rPr>
              <a:t> faga vert vurdert med karakter 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</a:rPr>
              <a:t>Elevane vert trekt ut til munnleg eksamen 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</a:rPr>
              <a:t>karakterane tel ved inntak til vidaregåande opplæring 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nn-NO" sz="2400">
                <a:solidFill>
                  <a:schemeClr val="dk1"/>
                </a:solidFill>
              </a:rPr>
              <a:t>alle alternativa gjev rett til inntak til alle utdanningsprogramma i den vidaregåande skulen.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97" name="Google Shape;29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230830" y="1040400"/>
            <a:ext cx="8229600" cy="63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Spørsmål?</a:t>
            </a:r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Epost:</a:t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anita.klivnoy@oygarden.kommune.no</a:t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04" name="Google Shape;30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5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356918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/>
            <a:r>
              <a:rPr lang="no" dirty="0">
                <a:solidFill>
                  <a:schemeClr val="tx1"/>
                </a:solidFill>
              </a:rPr>
              <a:t>Skuledagen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2202872"/>
            <a:ext cx="8520600" cy="2873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no" sz="2000" dirty="0"/>
              <a:t>Måndag- fredag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Tid: 08:30- 14:35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Unntak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Tysdag: 08:30- 11:45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60 minutt</a:t>
            </a:r>
            <a:r>
              <a:rPr lang="nb-NO" sz="2000" dirty="0"/>
              <a:t>s</a:t>
            </a:r>
            <a:r>
              <a:rPr lang="no" sz="2000" dirty="0"/>
              <a:t>timar med 10 minutt friminutt</a:t>
            </a:r>
            <a:endParaRPr sz="2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2000" dirty="0"/>
              <a:t>Matpause og friminutt 11:50- 12:25</a:t>
            </a:r>
            <a:endParaRPr sz="2000" dirty="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206" y="408677"/>
            <a:ext cx="3204049" cy="226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4;p30">
            <a:extLst>
              <a:ext uri="{FF2B5EF4-FFF2-40B4-BE49-F238E27FC236}">
                <a16:creationId xmlns:a16="http://schemas.microsoft.com/office/drawing/2014/main" id="{751CBA28-0E81-4205-B05A-05B31DCEBD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42" y="186970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679508"/>
            <a:ext cx="8520600" cy="718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/>
            <a:r>
              <a:rPr lang="no" dirty="0">
                <a:solidFill>
                  <a:schemeClr val="tx1"/>
                </a:solidFill>
              </a:rPr>
              <a:t>Kven møter elevane i skuletida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506683"/>
            <a:ext cx="8520600" cy="3034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no" sz="2000" dirty="0"/>
              <a:t>Helsesjukeplei</a:t>
            </a:r>
            <a:r>
              <a:rPr lang="nb-NO" sz="2000" dirty="0"/>
              <a:t>a</a:t>
            </a:r>
            <a:r>
              <a:rPr lang="no" sz="2000" dirty="0"/>
              <a:t>r: Margrethe Svea Hauge</a:t>
            </a:r>
            <a:endParaRPr sz="2000" dirty="0"/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no" sz="2000" dirty="0"/>
              <a:t>Måndag - </a:t>
            </a:r>
            <a:r>
              <a:rPr lang="nb-NO" sz="2000" dirty="0"/>
              <a:t>fredag</a:t>
            </a:r>
            <a:r>
              <a:rPr lang="no" sz="2000" dirty="0"/>
              <a:t> frå 08:30- 14:30</a:t>
            </a:r>
            <a:endParaRPr sz="2000" dirty="0"/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no" sz="2000" dirty="0"/>
              <a:t>Sk</a:t>
            </a:r>
            <a:r>
              <a:rPr lang="nb-NO" sz="2000" dirty="0"/>
              <a:t>u</a:t>
            </a:r>
            <a:r>
              <a:rPr lang="no" sz="2000" dirty="0"/>
              <a:t>lelege </a:t>
            </a:r>
            <a:r>
              <a:rPr lang="nn-NO" sz="2000" dirty="0"/>
              <a:t>Kimberly Myvan Nguyen – kvar torsdag</a:t>
            </a:r>
            <a:endParaRPr sz="2000" dirty="0"/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no" sz="2000" dirty="0"/>
              <a:t>Miljø</a:t>
            </a:r>
            <a:r>
              <a:rPr lang="nb-NO" sz="2000" dirty="0"/>
              <a:t>team</a:t>
            </a:r>
            <a:r>
              <a:rPr lang="no" sz="2000" dirty="0"/>
              <a:t>: </a:t>
            </a:r>
            <a:r>
              <a:rPr lang="nn-NO" sz="2000" dirty="0"/>
              <a:t>Linn Hitsøy, Shanthy Hanuren og Sølvi Lutro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nn-NO" sz="2000" dirty="0"/>
              <a:t>Rådgjevar 8. trinn: Anita Klivnoy</a:t>
            </a:r>
            <a:endParaRPr sz="2000" dirty="0"/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no" sz="2000" dirty="0"/>
              <a:t>MOT: </a:t>
            </a:r>
            <a:r>
              <a:rPr lang="nb-NO" sz="2000" dirty="0"/>
              <a:t>H</a:t>
            </a:r>
            <a:r>
              <a:rPr lang="no" sz="2000" dirty="0"/>
              <a:t>aldningsprogram og MOTivatorar</a:t>
            </a:r>
            <a:endParaRPr sz="2000" dirty="0"/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no" sz="2000" dirty="0"/>
              <a:t>Fjellravn</a:t>
            </a:r>
            <a:r>
              <a:rPr lang="nb-NO" sz="2000" dirty="0"/>
              <a:t>a</a:t>
            </a:r>
            <a:r>
              <a:rPr lang="no" sz="2000" dirty="0"/>
              <a:t>ne: </a:t>
            </a:r>
            <a:r>
              <a:rPr lang="nb-NO" sz="2000" dirty="0"/>
              <a:t>E</a:t>
            </a:r>
            <a:r>
              <a:rPr lang="no" sz="2000" dirty="0"/>
              <a:t>levar som driv friminuttaktivite</a:t>
            </a:r>
            <a:r>
              <a:rPr lang="nb-NO" sz="2000" dirty="0"/>
              <a:t>tar</a:t>
            </a:r>
            <a:endParaRPr sz="2000" dirty="0"/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2000" dirty="0"/>
              <a:t>Yrkes- og utdannings</a:t>
            </a:r>
            <a:r>
              <a:rPr lang="nb-NO" sz="2000" dirty="0" err="1"/>
              <a:t>rettleiar</a:t>
            </a:r>
            <a:r>
              <a:rPr lang="no" sz="2000" dirty="0"/>
              <a:t>: Anita Klivnoy</a:t>
            </a:r>
            <a:endParaRPr sz="2000" dirty="0"/>
          </a:p>
        </p:txBody>
      </p:sp>
      <p:pic>
        <p:nvPicPr>
          <p:cNvPr id="4" name="Google Shape;214;p30">
            <a:extLst>
              <a:ext uri="{FF2B5EF4-FFF2-40B4-BE49-F238E27FC236}">
                <a16:creationId xmlns:a16="http://schemas.microsoft.com/office/drawing/2014/main" id="{493AAABB-179B-42F4-A8F7-0584DAA602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42" y="142190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7;p13">
            <a:extLst>
              <a:ext uri="{FF2B5EF4-FFF2-40B4-BE49-F238E27FC236}">
                <a16:creationId xmlns:a16="http://schemas.microsoft.com/office/drawing/2014/main" id="{1A3C1E10-6A1A-48A7-8C44-09529CFA28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7788" y="4448047"/>
            <a:ext cx="512303" cy="77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1138763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/>
            <a:r>
              <a:rPr lang="no" dirty="0">
                <a:solidFill>
                  <a:schemeClr val="tx1"/>
                </a:solidFill>
              </a:rPr>
              <a:t>Kontoret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05244" y="2067791"/>
            <a:ext cx="8212755" cy="281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no" sz="2000" dirty="0"/>
              <a:t>Kontormedarbeider: </a:t>
            </a:r>
            <a:r>
              <a:rPr lang="nb-NO" sz="2000" dirty="0"/>
              <a:t>Paula</a:t>
            </a:r>
            <a:r>
              <a:rPr lang="no" sz="2000" dirty="0"/>
              <a:t> </a:t>
            </a:r>
            <a:r>
              <a:rPr lang="nb-NO" sz="2000" dirty="0"/>
              <a:t>Jensen</a:t>
            </a:r>
            <a:r>
              <a:rPr lang="no" sz="2000" dirty="0"/>
              <a:t> “</a:t>
            </a:r>
            <a:r>
              <a:rPr lang="nb-NO" sz="2000" dirty="0"/>
              <a:t>Paula</a:t>
            </a:r>
            <a:r>
              <a:rPr lang="no" sz="2000" dirty="0"/>
              <a:t> i luken”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Telefon til skulen: 55097700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Ope kontor frå 08:00- 15:30</a:t>
            </a:r>
            <a:endParaRPr sz="2000" dirty="0"/>
          </a:p>
          <a:p>
            <a:pPr marL="0" indent="0">
              <a:spcBef>
                <a:spcPts val="1200"/>
              </a:spcBef>
              <a:buNone/>
            </a:pPr>
            <a:endParaRPr sz="2000" dirty="0"/>
          </a:p>
          <a:p>
            <a:pPr marL="0" indent="0">
              <a:spcBef>
                <a:spcPts val="1200"/>
              </a:spcBef>
              <a:buNone/>
            </a:pPr>
            <a:r>
              <a:rPr lang="no" sz="2000" dirty="0"/>
              <a:t>Sk</a:t>
            </a:r>
            <a:r>
              <a:rPr lang="nb-NO" sz="2000" dirty="0"/>
              <a:t>u</a:t>
            </a:r>
            <a:r>
              <a:rPr lang="no" sz="2000" dirty="0"/>
              <a:t>leskyss: info på heimesida</a:t>
            </a:r>
            <a:endParaRPr sz="2000" dirty="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055" y="3325090"/>
            <a:ext cx="2050946" cy="175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4;p30">
            <a:extLst>
              <a:ext uri="{FF2B5EF4-FFF2-40B4-BE49-F238E27FC236}">
                <a16:creationId xmlns:a16="http://schemas.microsoft.com/office/drawing/2014/main" id="{396605C4-47E8-411B-9855-CAF2DE5835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42" y="278328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;p13">
            <a:extLst>
              <a:ext uri="{FF2B5EF4-FFF2-40B4-BE49-F238E27FC236}">
                <a16:creationId xmlns:a16="http://schemas.microsoft.com/office/drawing/2014/main" id="{E83F1155-B05A-4582-81FA-5C636A0E68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962361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/>
            <a:r>
              <a:rPr lang="no" dirty="0">
                <a:solidFill>
                  <a:schemeClr val="tx1"/>
                </a:solidFill>
              </a:rPr>
              <a:t>Samansetjing av klassane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891144"/>
            <a:ext cx="8520600" cy="3185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I løpet av april/mai </a:t>
            </a:r>
            <a:r>
              <a:rPr lang="no" dirty="0"/>
              <a:t>set kontaktlærarane opp grupper på 3 – 4 elevar i kvar klasse.</a:t>
            </a:r>
            <a:endParaRPr dirty="0"/>
          </a:p>
          <a:p>
            <a:pPr marL="0" indent="0">
              <a:spcBef>
                <a:spcPts val="1200"/>
              </a:spcBef>
              <a:buNone/>
            </a:pPr>
            <a:r>
              <a:rPr lang="no" dirty="0"/>
              <a:t>Elevar med hovudmål bokmål og nynorsk  i same klasse.</a:t>
            </a:r>
            <a:endParaRPr dirty="0"/>
          </a:p>
          <a:p>
            <a:pPr marL="0" indent="0">
              <a:spcBef>
                <a:spcPts val="1200"/>
              </a:spcBef>
              <a:buNone/>
            </a:pPr>
            <a:r>
              <a:rPr lang="nb-NO" dirty="0"/>
              <a:t>Det er </a:t>
            </a:r>
            <a:r>
              <a:rPr lang="nb-NO" dirty="0" err="1"/>
              <a:t>barneskulane</a:t>
            </a:r>
            <a:r>
              <a:rPr lang="nb-NO" dirty="0"/>
              <a:t> som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saman</a:t>
            </a:r>
            <a:r>
              <a:rPr lang="nb-NO" dirty="0"/>
              <a:t> gruppene. De får informasjon om gruppene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barneskulen</a:t>
            </a:r>
            <a:r>
              <a:rPr lang="nb-NO" dirty="0"/>
              <a:t>.</a:t>
            </a:r>
            <a:r>
              <a:rPr lang="no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o" dirty="0"/>
              <a:t>I mai har vi møter med alle kontaktlærarane og vi set saman klassane i mai/</a:t>
            </a:r>
            <a:r>
              <a:rPr lang="nb-NO" dirty="0"/>
              <a:t>juni</a:t>
            </a:r>
            <a:r>
              <a:rPr lang="no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o" dirty="0"/>
              <a:t>På besøksdagen 17.juni får elevane treffe konta</a:t>
            </a:r>
            <a:r>
              <a:rPr lang="nb-NO" dirty="0" err="1"/>
              <a:t>ktlæraren</a:t>
            </a:r>
            <a:r>
              <a:rPr lang="nb-NO" dirty="0"/>
              <a:t> sin og får vite klassa.</a:t>
            </a:r>
            <a:endParaRPr dirty="0"/>
          </a:p>
        </p:txBody>
      </p:sp>
      <p:pic>
        <p:nvPicPr>
          <p:cNvPr id="5" name="Google Shape;214;p30">
            <a:extLst>
              <a:ext uri="{FF2B5EF4-FFF2-40B4-BE49-F238E27FC236}">
                <a16:creationId xmlns:a16="http://schemas.microsoft.com/office/drawing/2014/main" id="{F72EBCD1-EB14-4CBA-9AC4-A6AECD9FB3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42" y="186970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;p13">
            <a:extLst>
              <a:ext uri="{FF2B5EF4-FFF2-40B4-BE49-F238E27FC236}">
                <a16:creationId xmlns:a16="http://schemas.microsoft.com/office/drawing/2014/main" id="{55B4072E-F136-427E-83C1-BCC743ED06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905966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/>
            <a:r>
              <a:rPr lang="no" dirty="0">
                <a:solidFill>
                  <a:schemeClr val="tx1"/>
                </a:solidFill>
              </a:rPr>
              <a:t>Valfag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766454"/>
            <a:ext cx="8520600" cy="3310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/>
            <a:r>
              <a:rPr lang="no" sz="2000" dirty="0"/>
              <a:t>Informasjon om og val av valfag i august. </a:t>
            </a:r>
          </a:p>
          <a:p>
            <a:pPr marL="342900"/>
            <a:r>
              <a:rPr lang="no" sz="2000" dirty="0"/>
              <a:t>Elevane legg inn 3 val, og vil få eitt av desse</a:t>
            </a:r>
            <a:endParaRPr sz="2000" dirty="0"/>
          </a:p>
          <a:p>
            <a:pPr marL="342900">
              <a:spcBef>
                <a:spcPts val="1200"/>
              </a:spcBef>
            </a:pPr>
            <a:r>
              <a:rPr lang="no" sz="2000" dirty="0"/>
              <a:t>Avsluttande fag kvart år. Elevane kan velje nytt fag kvart år.</a:t>
            </a:r>
            <a:endParaRPr sz="2000" dirty="0"/>
          </a:p>
          <a:p>
            <a:pPr marL="342900">
              <a:spcBef>
                <a:spcPts val="1200"/>
              </a:spcBef>
            </a:pPr>
            <a:r>
              <a:rPr lang="nn-NO" sz="2000" dirty="0"/>
              <a:t>Vi tilbyr litt ulike valfag frå år til år.</a:t>
            </a:r>
            <a:endParaRPr sz="2000" dirty="0"/>
          </a:p>
        </p:txBody>
      </p:sp>
      <p:pic>
        <p:nvPicPr>
          <p:cNvPr id="4" name="Google Shape;214;p30">
            <a:extLst>
              <a:ext uri="{FF2B5EF4-FFF2-40B4-BE49-F238E27FC236}">
                <a16:creationId xmlns:a16="http://schemas.microsoft.com/office/drawing/2014/main" id="{3AAE2B38-E39E-4207-A4FD-A87C4BC4A6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42" y="186970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7;p13">
            <a:extLst>
              <a:ext uri="{FF2B5EF4-FFF2-40B4-BE49-F238E27FC236}">
                <a16:creationId xmlns:a16="http://schemas.microsoft.com/office/drawing/2014/main" id="{0237D5AB-383E-44B9-9829-325B875C71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1024408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/>
            <a:r>
              <a:rPr lang="no" dirty="0">
                <a:solidFill>
                  <a:schemeClr val="tx1"/>
                </a:solidFill>
              </a:rPr>
              <a:t>Registreringsskjema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2015836"/>
            <a:ext cx="8520600" cy="3060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indent="-285750"/>
            <a:r>
              <a:rPr lang="nn-NO" dirty="0"/>
              <a:t>De vil få lenkje til registreringsskjema for personopplysningar i </a:t>
            </a:r>
            <a:r>
              <a:rPr lang="nn-NO" dirty="0" err="1"/>
              <a:t>Transponder</a:t>
            </a:r>
            <a:r>
              <a:rPr lang="nn-NO" dirty="0"/>
              <a:t> frå</a:t>
            </a:r>
          </a:p>
          <a:p>
            <a:pPr marL="0" indent="0">
              <a:buNone/>
            </a:pPr>
            <a:r>
              <a:rPr lang="nn-NO" dirty="0"/>
              <a:t>      barneskulane.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b-NO" u="sng" dirty="0">
                <a:hlinkClick r:id="rId3"/>
              </a:rPr>
              <a:t>https://skjema.oygarden.kommune.no/skjema/OYK0091/</a:t>
            </a:r>
            <a:endParaRPr lang="nb-NO" u="sng" dirty="0"/>
          </a:p>
          <a:p>
            <a:pPr marL="0" indent="0">
              <a:buNone/>
            </a:pPr>
            <a:endParaRPr lang="nn-NO" u="sng" dirty="0"/>
          </a:p>
          <a:p>
            <a:pPr marL="285750" indent="-285750"/>
            <a:r>
              <a:rPr lang="nn-NO" dirty="0"/>
              <a:t>S</a:t>
            </a:r>
            <a:r>
              <a:rPr lang="nb-NO" dirty="0" err="1"/>
              <a:t>kuleskyss</a:t>
            </a:r>
            <a:r>
              <a:rPr lang="nb-NO" dirty="0"/>
              <a:t> – </a:t>
            </a:r>
            <a:r>
              <a:rPr lang="nb-NO" dirty="0" err="1"/>
              <a:t>skulen</a:t>
            </a:r>
            <a:r>
              <a:rPr lang="nb-NO" dirty="0"/>
              <a:t> si heimeside</a:t>
            </a:r>
          </a:p>
          <a:p>
            <a:pPr marL="0" indent="0">
              <a:buNone/>
            </a:pP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no" dirty="0"/>
              <a:t>Viktig info for skulen og for de</a:t>
            </a:r>
            <a:r>
              <a:rPr lang="nb-NO" dirty="0"/>
              <a:t>i</a:t>
            </a:r>
            <a:r>
              <a:rPr lang="no" dirty="0"/>
              <a:t> føresette for å få tilgong i Transponder.</a:t>
            </a:r>
            <a:endParaRPr lang="nb-NO" dirty="0"/>
          </a:p>
          <a:p>
            <a:pPr marL="0" indent="0">
              <a:spcBef>
                <a:spcPts val="1200"/>
              </a:spcBef>
              <a:buNone/>
            </a:pPr>
            <a:r>
              <a:rPr lang="nn-NO" dirty="0"/>
              <a:t>T</a:t>
            </a:r>
            <a:r>
              <a:rPr lang="nb-NO" dirty="0" err="1"/>
              <a:t>ransponder</a:t>
            </a:r>
            <a:r>
              <a:rPr lang="nb-NO" dirty="0"/>
              <a:t> er </a:t>
            </a:r>
            <a:r>
              <a:rPr lang="nb-NO" dirty="0" err="1"/>
              <a:t>meldingstenesta</a:t>
            </a:r>
            <a:r>
              <a:rPr lang="nb-NO" dirty="0"/>
              <a:t> mellom heim og </a:t>
            </a:r>
            <a:r>
              <a:rPr lang="nb-NO" dirty="0" err="1"/>
              <a:t>kontaktlærar</a:t>
            </a:r>
            <a:r>
              <a:rPr lang="nb-NO" dirty="0"/>
              <a:t>, der de melder </a:t>
            </a:r>
            <a:r>
              <a:rPr lang="nb-NO" dirty="0" err="1"/>
              <a:t>fråver</a:t>
            </a:r>
            <a:r>
              <a:rPr lang="nb-NO" dirty="0"/>
              <a:t> og de mottek informasjon.</a:t>
            </a:r>
            <a:endParaRPr dirty="0"/>
          </a:p>
        </p:txBody>
      </p:sp>
      <p:pic>
        <p:nvPicPr>
          <p:cNvPr id="5" name="Google Shape;214;p30">
            <a:extLst>
              <a:ext uri="{FF2B5EF4-FFF2-40B4-BE49-F238E27FC236}">
                <a16:creationId xmlns:a16="http://schemas.microsoft.com/office/drawing/2014/main" id="{187B2D79-37FD-4907-8A12-0DA766198E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42" y="186970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;p13">
            <a:extLst>
              <a:ext uri="{FF2B5EF4-FFF2-40B4-BE49-F238E27FC236}">
                <a16:creationId xmlns:a16="http://schemas.microsoft.com/office/drawing/2014/main" id="{17972C34-029B-40B4-A726-A7AC88B72A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1045</Words>
  <Application>Microsoft Office PowerPoint</Application>
  <PresentationFormat>Skjermframsyning (16:10)</PresentationFormat>
  <Paragraphs>158</Paragraphs>
  <Slides>31</Slides>
  <Notes>25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31</vt:i4>
      </vt:variant>
    </vt:vector>
  </HeadingPairs>
  <TitlesOfParts>
    <vt:vector size="38" baseType="lpstr">
      <vt:lpstr>Calibri</vt:lpstr>
      <vt:lpstr>Arial</vt:lpstr>
      <vt:lpstr>Source Sans Pro</vt:lpstr>
      <vt:lpstr>Constantia</vt:lpstr>
      <vt:lpstr>Roboto</vt:lpstr>
      <vt:lpstr>Calibri Light</vt:lpstr>
      <vt:lpstr>Office-tema</vt:lpstr>
      <vt:lpstr>Velkomen til informasjonsmøte</vt:lpstr>
      <vt:lpstr>Velkomen</vt:lpstr>
      <vt:lpstr>MODULBYGG</vt:lpstr>
      <vt:lpstr>Skuledagen</vt:lpstr>
      <vt:lpstr>Kven møter elevane i skuletida</vt:lpstr>
      <vt:lpstr>Kontoret</vt:lpstr>
      <vt:lpstr>Samansetjing av klassane</vt:lpstr>
      <vt:lpstr>Valfag</vt:lpstr>
      <vt:lpstr>Registreringsskjema</vt:lpstr>
      <vt:lpstr>Linn Hitsøy  Miljørettleiar og MOTcoach </vt:lpstr>
      <vt:lpstr>Tema for MOTøkter på 8.trinn: </vt:lpstr>
      <vt:lpstr>MOT</vt:lpstr>
      <vt:lpstr>Hvordan jobber vi</vt:lpstr>
      <vt:lpstr>Inkludering og akseptering</vt:lpstr>
      <vt:lpstr>Rådgivningstjenesten</vt:lpstr>
      <vt:lpstr>Elevens rett til rådgiving</vt:lpstr>
      <vt:lpstr>Utdanningsvalg</vt:lpstr>
      <vt:lpstr>Utdanningsvalg</vt:lpstr>
      <vt:lpstr>Tilvalsfag </vt:lpstr>
      <vt:lpstr>Tilvalsfag</vt:lpstr>
      <vt:lpstr>Val</vt:lpstr>
      <vt:lpstr> Kvifor  velje framandspråk?</vt:lpstr>
      <vt:lpstr> Krav til elevane</vt:lpstr>
      <vt:lpstr>Vidaregåande skule</vt:lpstr>
      <vt:lpstr>Videregåande skule</vt:lpstr>
      <vt:lpstr>Fordjuping i engelsk</vt:lpstr>
      <vt:lpstr>Arbeidslivsfag</vt:lpstr>
      <vt:lpstr>Overskrift</vt:lpstr>
      <vt:lpstr>Overskrift</vt:lpstr>
      <vt:lpstr>Vurdering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Rådgivningstjenesten</dc:title>
  <dc:creator>Anita Færøy Klivnoy</dc:creator>
  <cp:lastModifiedBy>Paula Jensen</cp:lastModifiedBy>
  <cp:revision>20</cp:revision>
  <dcterms:modified xsi:type="dcterms:W3CDTF">2024-03-21T08:50:36Z</dcterms:modified>
</cp:coreProperties>
</file>